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1"/>
  </p:sldMasterIdLst>
  <p:notesMasterIdLst>
    <p:notesMasterId r:id="rId22"/>
  </p:notesMasterIdLst>
  <p:handoutMasterIdLst>
    <p:handoutMasterId r:id="rId23"/>
  </p:handoutMasterIdLst>
  <p:sldIdLst>
    <p:sldId id="256" r:id="rId2"/>
    <p:sldId id="278" r:id="rId3"/>
    <p:sldId id="277"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33">
          <p15:clr>
            <a:srgbClr val="A4A3A4"/>
          </p15:clr>
        </p15:guide>
        <p15:guide id="2" pos="5488">
          <p15:clr>
            <a:srgbClr val="A4A3A4"/>
          </p15:clr>
        </p15:guide>
        <p15:guide id="3" pos="2549">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33"/>
        <p:guide pos="5488"/>
        <p:guide pos="2549"/>
        <p:guide pos="245"/>
      </p:guideLst>
    </p:cSldViewPr>
  </p:slideViewPr>
  <p:notesTextViewPr>
    <p:cViewPr>
      <p:scale>
        <a:sx n="1" d="1"/>
        <a:sy n="1" d="1"/>
      </p:scale>
      <p:origin x="0" y="0"/>
    </p:cViewPr>
  </p:notesTextViewPr>
  <p:notesViewPr>
    <p:cSldViewPr snapToGrid="0" showGuides="1">
      <p:cViewPr>
        <p:scale>
          <a:sx n="148" d="100"/>
          <a:sy n="148" d="100"/>
        </p:scale>
        <p:origin x="-216" y="4912"/>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D36F4FED-BAE6-A043-9987-FF887F770465}" type="slidenum">
              <a:rPr lang="en-US"/>
              <a:pPr>
                <a:defRPr/>
              </a:pPr>
              <a:t>12</a:t>
            </a:fld>
            <a:endParaRPr lang="en-US"/>
          </a:p>
        </p:txBody>
      </p:sp>
      <p:sp>
        <p:nvSpPr>
          <p:cNvPr id="459778" name="Rectangle 2"/>
          <p:cNvSpPr>
            <a:spLocks noGrp="1" noRot="1" noChangeAspect="1" noChangeArrowheads="1" noTextEdit="1"/>
          </p:cNvSpPr>
          <p:nvPr>
            <p:ph type="sldImg"/>
          </p:nvPr>
        </p:nvSpPr>
        <p:spPr>
          <a:xfrm>
            <a:off x="2109788" y="647700"/>
            <a:ext cx="2868612" cy="2151063"/>
          </a:xfrm>
          <a:ln cap="flat"/>
          <a:extLst>
            <a:ext uri="{FAA26D3D-D897-4be2-8F04-BA451C77F1D7}">
              <ma14:placeholderFlag xmlns="" xmlns:ma14="http://schemas.microsoft.com/office/mac/drawingml/2011/main" val="1"/>
            </a:ext>
          </a:extLst>
        </p:spPr>
      </p:sp>
      <p:sp>
        <p:nvSpPr>
          <p:cNvPr id="459779" name="Rectangle 3"/>
          <p:cNvSpPr>
            <a:spLocks noGrp="1" noChangeArrowheads="1"/>
          </p:cNvSpPr>
          <p:nvPr>
            <p:ph type="body" idx="1"/>
          </p:nvPr>
        </p:nvSpPr>
        <p:spPr>
          <a:xfrm>
            <a:off x="596054" y="2922322"/>
            <a:ext cx="6134947" cy="6105447"/>
          </a:xfrm>
          <a:ln/>
        </p:spPr>
        <p:txBody>
          <a:bodyPr lIns="98011" tIns="49896" rIns="98011" bIns="49896"/>
          <a:lstStyle/>
          <a:p>
            <a:pPr defTabSz="1005240">
              <a:defRPr/>
            </a:pPr>
            <a:endParaRPr lang="en-US" smtClean="0">
              <a:cs typeface="+mn-cs"/>
            </a:endParaRPr>
          </a:p>
        </p:txBody>
      </p:sp>
    </p:spTree>
    <p:extLst>
      <p:ext uri="{BB962C8B-B14F-4D97-AF65-F5344CB8AC3E}">
        <p14:creationId xmlns:p14="http://schemas.microsoft.com/office/powerpoint/2010/main" val="28013324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14BE511E-38EA-0746-9925-64F777753839}" type="slidenum">
              <a:rPr lang="en-US"/>
              <a:pPr>
                <a:defRPr/>
              </a:pPr>
              <a:t>13</a:t>
            </a:fld>
            <a:endParaRPr lang="en-US"/>
          </a:p>
        </p:txBody>
      </p:sp>
      <p:sp>
        <p:nvSpPr>
          <p:cNvPr id="440322" name="Rectangle 2"/>
          <p:cNvSpPr>
            <a:spLocks noGrp="1" noRot="1" noChangeAspect="1" noChangeArrowheads="1" noTextEdit="1"/>
          </p:cNvSpPr>
          <p:nvPr>
            <p:ph type="sldImg"/>
          </p:nvPr>
        </p:nvSpPr>
        <p:spPr>
          <a:xfrm>
            <a:off x="2111375" y="650875"/>
            <a:ext cx="2868613" cy="2151063"/>
          </a:xfrm>
          <a:ln cap="flat"/>
          <a:extLst>
            <a:ext uri="{FAA26D3D-D897-4be2-8F04-BA451C77F1D7}">
              <ma14:placeholderFlag xmlns="" xmlns:ma14="http://schemas.microsoft.com/office/mac/drawingml/2011/main" val="1"/>
            </a:ext>
          </a:extLst>
        </p:spPr>
      </p:sp>
      <p:sp>
        <p:nvSpPr>
          <p:cNvPr id="440323" name="Rectangle 3"/>
          <p:cNvSpPr>
            <a:spLocks noGrp="1" noChangeArrowheads="1"/>
          </p:cNvSpPr>
          <p:nvPr>
            <p:ph type="body" idx="1"/>
          </p:nvPr>
        </p:nvSpPr>
        <p:spPr>
          <a:xfrm>
            <a:off x="596054" y="2920652"/>
            <a:ext cx="6134947" cy="6108790"/>
          </a:xfrm>
          <a:ln/>
        </p:spPr>
        <p:txBody>
          <a:bodyPr lIns="98020" tIns="49902" rIns="98020" bIns="49902"/>
          <a:lstStyle/>
          <a:p>
            <a:pPr defTabSz="1011964">
              <a:defRPr/>
            </a:pPr>
            <a:endParaRPr lang="en-US" smtClean="0">
              <a:cs typeface="+mn-cs"/>
            </a:endParaRPr>
          </a:p>
        </p:txBody>
      </p:sp>
    </p:spTree>
    <p:extLst>
      <p:ext uri="{BB962C8B-B14F-4D97-AF65-F5344CB8AC3E}">
        <p14:creationId xmlns:p14="http://schemas.microsoft.com/office/powerpoint/2010/main" val="15331075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E8DBE514-FBD3-4244-BFA6-C9FD08CFE59C}" type="slidenum">
              <a:rPr lang="en-US"/>
              <a:pPr>
                <a:defRPr/>
              </a:pPr>
              <a:t>14</a:t>
            </a:fld>
            <a:endParaRPr lang="en-US"/>
          </a:p>
        </p:txBody>
      </p:sp>
      <p:sp>
        <p:nvSpPr>
          <p:cNvPr id="474114" name="Rectangle 2"/>
          <p:cNvSpPr>
            <a:spLocks noGrp="1" noRot="1" noChangeAspect="1" noChangeArrowheads="1" noTextEdit="1"/>
          </p:cNvSpPr>
          <p:nvPr>
            <p:ph type="sldImg"/>
          </p:nvPr>
        </p:nvSpPr>
        <p:spPr>
          <a:xfrm>
            <a:off x="2109788" y="647700"/>
            <a:ext cx="2868612" cy="2151063"/>
          </a:xfrm>
          <a:ln cap="flat"/>
          <a:extLst>
            <a:ext uri="{FAA26D3D-D897-4be2-8F04-BA451C77F1D7}">
              <ma14:placeholderFlag xmlns="" xmlns:ma14="http://schemas.microsoft.com/office/mac/drawingml/2011/main" val="1"/>
            </a:ext>
          </a:extLst>
        </p:spPr>
      </p:sp>
      <p:sp>
        <p:nvSpPr>
          <p:cNvPr id="474115" name="Rectangle 3"/>
          <p:cNvSpPr>
            <a:spLocks noGrp="1" noChangeArrowheads="1"/>
          </p:cNvSpPr>
          <p:nvPr>
            <p:ph type="body" idx="1"/>
          </p:nvPr>
        </p:nvSpPr>
        <p:spPr>
          <a:xfrm>
            <a:off x="596054" y="2922322"/>
            <a:ext cx="6134947" cy="6105447"/>
          </a:xfrm>
          <a:ln/>
        </p:spPr>
        <p:txBody>
          <a:bodyPr lIns="98011" tIns="49896" rIns="98011" bIns="49896"/>
          <a:lstStyle/>
          <a:p>
            <a:pPr defTabSz="1005240">
              <a:defRPr/>
            </a:pPr>
            <a:endParaRPr lang="en-US" smtClean="0">
              <a:cs typeface="+mn-cs"/>
            </a:endParaRPr>
          </a:p>
        </p:txBody>
      </p:sp>
    </p:spTree>
    <p:extLst>
      <p:ext uri="{BB962C8B-B14F-4D97-AF65-F5344CB8AC3E}">
        <p14:creationId xmlns:p14="http://schemas.microsoft.com/office/powerpoint/2010/main" val="14494705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22483E07-2A97-B742-BAB2-559320889076}" type="slidenum">
              <a:rPr lang="en-US"/>
              <a:pPr>
                <a:defRPr/>
              </a:pPr>
              <a:t>15</a:t>
            </a:fld>
            <a:endParaRPr lang="en-US"/>
          </a:p>
        </p:txBody>
      </p:sp>
      <p:sp>
        <p:nvSpPr>
          <p:cNvPr id="477186" name="Rectangle 2"/>
          <p:cNvSpPr>
            <a:spLocks noGrp="1" noRot="1" noChangeAspect="1" noChangeArrowheads="1" noTextEdit="1"/>
          </p:cNvSpPr>
          <p:nvPr>
            <p:ph type="sldImg"/>
          </p:nvPr>
        </p:nvSpPr>
        <p:spPr>
          <a:xfrm>
            <a:off x="2109788" y="647700"/>
            <a:ext cx="2868612" cy="2151063"/>
          </a:xfrm>
          <a:ln cap="flat"/>
          <a:extLst>
            <a:ext uri="{FAA26D3D-D897-4be2-8F04-BA451C77F1D7}">
              <ma14:placeholderFlag xmlns="" xmlns:ma14="http://schemas.microsoft.com/office/mac/drawingml/2011/main" val="1"/>
            </a:ext>
          </a:extLst>
        </p:spPr>
      </p:sp>
      <p:sp>
        <p:nvSpPr>
          <p:cNvPr id="477187" name="Rectangle 3"/>
          <p:cNvSpPr>
            <a:spLocks noGrp="1" noChangeArrowheads="1"/>
          </p:cNvSpPr>
          <p:nvPr>
            <p:ph type="body" idx="1"/>
          </p:nvPr>
        </p:nvSpPr>
        <p:spPr>
          <a:xfrm>
            <a:off x="596054" y="2922322"/>
            <a:ext cx="6134947" cy="6105447"/>
          </a:xfrm>
          <a:ln/>
        </p:spPr>
        <p:txBody>
          <a:bodyPr lIns="98011" tIns="49896" rIns="98011" bIns="49896"/>
          <a:lstStyle/>
          <a:p>
            <a:pPr defTabSz="1005240">
              <a:defRPr/>
            </a:pPr>
            <a:endParaRPr lang="en-US" smtClean="0">
              <a:cs typeface="+mn-cs"/>
            </a:endParaRPr>
          </a:p>
        </p:txBody>
      </p:sp>
    </p:spTree>
    <p:extLst>
      <p:ext uri="{BB962C8B-B14F-4D97-AF65-F5344CB8AC3E}">
        <p14:creationId xmlns:p14="http://schemas.microsoft.com/office/powerpoint/2010/main" val="444908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5510FFFE-A37F-9C49-851C-1D0D576EC23E}" type="slidenum">
              <a:rPr lang="en-US"/>
              <a:pPr>
                <a:defRPr/>
              </a:pPr>
              <a:t>16</a:t>
            </a:fld>
            <a:endParaRPr lang="en-US"/>
          </a:p>
        </p:txBody>
      </p:sp>
      <p:sp>
        <p:nvSpPr>
          <p:cNvPr id="480258" name="Rectangle 2"/>
          <p:cNvSpPr>
            <a:spLocks noGrp="1" noRot="1" noChangeAspect="1" noChangeArrowheads="1" noTextEdit="1"/>
          </p:cNvSpPr>
          <p:nvPr>
            <p:ph type="sldImg"/>
          </p:nvPr>
        </p:nvSpPr>
        <p:spPr>
          <a:xfrm>
            <a:off x="2109788" y="647700"/>
            <a:ext cx="2868612" cy="2151063"/>
          </a:xfrm>
          <a:ln cap="flat"/>
          <a:extLst>
            <a:ext uri="{FAA26D3D-D897-4be2-8F04-BA451C77F1D7}">
              <ma14:placeholderFlag xmlns="" xmlns:ma14="http://schemas.microsoft.com/office/mac/drawingml/2011/main" val="1"/>
            </a:ext>
          </a:extLst>
        </p:spPr>
      </p:sp>
      <p:sp>
        <p:nvSpPr>
          <p:cNvPr id="480259" name="Rectangle 3"/>
          <p:cNvSpPr>
            <a:spLocks noGrp="1" noChangeArrowheads="1"/>
          </p:cNvSpPr>
          <p:nvPr>
            <p:ph type="body" idx="1"/>
          </p:nvPr>
        </p:nvSpPr>
        <p:spPr>
          <a:xfrm>
            <a:off x="596054" y="2922322"/>
            <a:ext cx="6134947" cy="6105447"/>
          </a:xfrm>
          <a:ln/>
        </p:spPr>
        <p:txBody>
          <a:bodyPr lIns="98011" tIns="49896" rIns="98011" bIns="49896"/>
          <a:lstStyle/>
          <a:p>
            <a:pPr defTabSz="1005240">
              <a:defRPr/>
            </a:pPr>
            <a:endParaRPr lang="en-US" smtClean="0">
              <a:cs typeface="+mn-cs"/>
            </a:endParaRPr>
          </a:p>
        </p:txBody>
      </p:sp>
    </p:spTree>
    <p:extLst>
      <p:ext uri="{BB962C8B-B14F-4D97-AF65-F5344CB8AC3E}">
        <p14:creationId xmlns:p14="http://schemas.microsoft.com/office/powerpoint/2010/main" val="17185877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39D5FB5-BA26-1543-BCAC-73A085769B68}" type="slidenum">
              <a:rPr lang="en-US"/>
              <a:pPr>
                <a:defRPr/>
              </a:pPr>
              <a:t>17</a:t>
            </a:fld>
            <a:endParaRPr lang="en-US"/>
          </a:p>
        </p:txBody>
      </p:sp>
      <p:sp>
        <p:nvSpPr>
          <p:cNvPr id="483330" name="Rectangle 2"/>
          <p:cNvSpPr>
            <a:spLocks noGrp="1" noRot="1" noChangeAspect="1" noChangeArrowheads="1" noTextEdit="1"/>
          </p:cNvSpPr>
          <p:nvPr>
            <p:ph type="sldImg"/>
          </p:nvPr>
        </p:nvSpPr>
        <p:spPr>
          <a:xfrm>
            <a:off x="2108200" y="647700"/>
            <a:ext cx="2870200" cy="2152650"/>
          </a:xfrm>
          <a:ln cap="flat"/>
          <a:extLst>
            <a:ext uri="{FAA26D3D-D897-4be2-8F04-BA451C77F1D7}">
              <ma14:placeholderFlag xmlns="" xmlns:ma14="http://schemas.microsoft.com/office/mac/drawingml/2011/main" val="1"/>
            </a:ext>
          </a:extLst>
        </p:spPr>
      </p:sp>
      <p:sp>
        <p:nvSpPr>
          <p:cNvPr id="483331" name="Rectangle 3"/>
          <p:cNvSpPr>
            <a:spLocks noGrp="1" noChangeArrowheads="1"/>
          </p:cNvSpPr>
          <p:nvPr>
            <p:ph type="body" idx="1"/>
          </p:nvPr>
        </p:nvSpPr>
        <p:spPr>
          <a:xfrm>
            <a:off x="596054" y="2920651"/>
            <a:ext cx="6134947" cy="6107118"/>
          </a:xfrm>
          <a:ln/>
        </p:spPr>
        <p:txBody>
          <a:bodyPr lIns="98020" tIns="49902" rIns="98020" bIns="49902"/>
          <a:lstStyle/>
          <a:p>
            <a:pPr defTabSz="1005240">
              <a:defRPr/>
            </a:pPr>
            <a:endParaRPr lang="en-US" smtClean="0">
              <a:cs typeface="+mn-cs"/>
            </a:endParaRPr>
          </a:p>
        </p:txBody>
      </p:sp>
    </p:spTree>
    <p:extLst>
      <p:ext uri="{BB962C8B-B14F-4D97-AF65-F5344CB8AC3E}">
        <p14:creationId xmlns:p14="http://schemas.microsoft.com/office/powerpoint/2010/main" val="12278327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9FB06F20-3F79-6A41-978F-89F436591E5B}" type="slidenum">
              <a:rPr lang="en-US"/>
              <a:pPr>
                <a:defRPr/>
              </a:pPr>
              <a:t>18</a:t>
            </a:fld>
            <a:endParaRPr lang="en-US"/>
          </a:p>
        </p:txBody>
      </p:sp>
      <p:sp>
        <p:nvSpPr>
          <p:cNvPr id="486402" name="Rectangle 2"/>
          <p:cNvSpPr>
            <a:spLocks noGrp="1" noRot="1" noChangeAspect="1" noChangeArrowheads="1" noTextEdit="1"/>
          </p:cNvSpPr>
          <p:nvPr>
            <p:ph type="sldImg"/>
          </p:nvPr>
        </p:nvSpPr>
        <p:spPr>
          <a:xfrm>
            <a:off x="2108200" y="647700"/>
            <a:ext cx="2870200" cy="2152650"/>
          </a:xfrm>
          <a:ln cap="flat"/>
          <a:extLst>
            <a:ext uri="{FAA26D3D-D897-4be2-8F04-BA451C77F1D7}">
              <ma14:placeholderFlag xmlns="" xmlns:ma14="http://schemas.microsoft.com/office/mac/drawingml/2011/main" val="1"/>
            </a:ext>
          </a:extLst>
        </p:spPr>
      </p:sp>
      <p:sp>
        <p:nvSpPr>
          <p:cNvPr id="486403" name="Rectangle 3"/>
          <p:cNvSpPr>
            <a:spLocks noGrp="1" noChangeArrowheads="1"/>
          </p:cNvSpPr>
          <p:nvPr>
            <p:ph type="body" idx="1"/>
          </p:nvPr>
        </p:nvSpPr>
        <p:spPr>
          <a:xfrm>
            <a:off x="596054" y="2920651"/>
            <a:ext cx="6134947" cy="6107118"/>
          </a:xfrm>
          <a:ln/>
        </p:spPr>
        <p:txBody>
          <a:bodyPr lIns="98020" tIns="49902" rIns="98020" bIns="49902"/>
          <a:lstStyle/>
          <a:p>
            <a:pPr defTabSz="1005240">
              <a:defRPr/>
            </a:pPr>
            <a:endParaRPr lang="en-US" smtClean="0">
              <a:cs typeface="+mn-cs"/>
            </a:endParaRPr>
          </a:p>
        </p:txBody>
      </p:sp>
    </p:spTree>
    <p:extLst>
      <p:ext uri="{BB962C8B-B14F-4D97-AF65-F5344CB8AC3E}">
        <p14:creationId xmlns:p14="http://schemas.microsoft.com/office/powerpoint/2010/main" val="1840450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C4CE0EB9-9EB1-0A4C-9AF8-2303171A7848}" type="slidenum">
              <a:rPr lang="en-US"/>
              <a:pPr>
                <a:defRPr/>
              </a:pPr>
              <a:t>19</a:t>
            </a:fld>
            <a:endParaRPr lang="en-US"/>
          </a:p>
        </p:txBody>
      </p:sp>
      <p:sp>
        <p:nvSpPr>
          <p:cNvPr id="452610" name="Rectangle 2"/>
          <p:cNvSpPr>
            <a:spLocks noGrp="1" noRot="1" noChangeAspect="1" noChangeArrowheads="1" noTextEdit="1"/>
          </p:cNvSpPr>
          <p:nvPr>
            <p:ph type="sldImg"/>
          </p:nvPr>
        </p:nvSpPr>
        <p:spPr>
          <a:xfrm>
            <a:off x="2108200" y="647700"/>
            <a:ext cx="2870200" cy="2152650"/>
          </a:xfrm>
          <a:ln cap="flat"/>
          <a:extLst>
            <a:ext uri="{FAA26D3D-D897-4be2-8F04-BA451C77F1D7}">
              <ma14:placeholderFlag xmlns="" xmlns:ma14="http://schemas.microsoft.com/office/mac/drawingml/2011/main" val="1"/>
            </a:ext>
          </a:extLst>
        </p:spPr>
      </p:sp>
      <p:sp>
        <p:nvSpPr>
          <p:cNvPr id="452611" name="Rectangle 3"/>
          <p:cNvSpPr>
            <a:spLocks noGrp="1" noChangeArrowheads="1"/>
          </p:cNvSpPr>
          <p:nvPr>
            <p:ph type="body" idx="1"/>
          </p:nvPr>
        </p:nvSpPr>
        <p:spPr>
          <a:xfrm>
            <a:off x="596054" y="2920651"/>
            <a:ext cx="6134947" cy="6107118"/>
          </a:xfrm>
          <a:ln/>
        </p:spPr>
        <p:txBody>
          <a:bodyPr lIns="98020" tIns="49902" rIns="98020" bIns="49902"/>
          <a:lstStyle/>
          <a:p>
            <a:pPr defTabSz="1005240">
              <a:defRPr/>
            </a:pPr>
            <a:endParaRPr lang="en-US" smtClean="0">
              <a:cs typeface="+mn-cs"/>
            </a:endParaRPr>
          </a:p>
        </p:txBody>
      </p:sp>
    </p:spTree>
    <p:extLst>
      <p:ext uri="{BB962C8B-B14F-4D97-AF65-F5344CB8AC3E}">
        <p14:creationId xmlns:p14="http://schemas.microsoft.com/office/powerpoint/2010/main" val="12274169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02ABBA9-C745-704E-8F09-877BF4E4D35D}" type="slidenum">
              <a:rPr lang="en-US"/>
              <a:pPr>
                <a:defRPr/>
              </a:pPr>
              <a:t>20</a:t>
            </a:fld>
            <a:endParaRPr lang="en-US"/>
          </a:p>
        </p:txBody>
      </p:sp>
      <p:sp>
        <p:nvSpPr>
          <p:cNvPr id="454658" name="Rectangle 2"/>
          <p:cNvSpPr>
            <a:spLocks noGrp="1" noRot="1" noChangeAspect="1" noChangeArrowheads="1" noTextEdit="1"/>
          </p:cNvSpPr>
          <p:nvPr>
            <p:ph type="sldImg"/>
          </p:nvPr>
        </p:nvSpPr>
        <p:spPr>
          <a:xfrm>
            <a:off x="2108200" y="647700"/>
            <a:ext cx="2870200" cy="2152650"/>
          </a:xfrm>
          <a:ln cap="flat"/>
          <a:extLst>
            <a:ext uri="{FAA26D3D-D897-4be2-8F04-BA451C77F1D7}">
              <ma14:placeholderFlag xmlns="" xmlns:ma14="http://schemas.microsoft.com/office/mac/drawingml/2011/main" val="1"/>
            </a:ext>
          </a:extLst>
        </p:spPr>
      </p:sp>
      <p:sp>
        <p:nvSpPr>
          <p:cNvPr id="454659" name="Rectangle 3"/>
          <p:cNvSpPr>
            <a:spLocks noGrp="1" noChangeArrowheads="1"/>
          </p:cNvSpPr>
          <p:nvPr>
            <p:ph type="body" idx="1"/>
          </p:nvPr>
        </p:nvSpPr>
        <p:spPr>
          <a:xfrm>
            <a:off x="596054" y="2920651"/>
            <a:ext cx="6134947" cy="6107118"/>
          </a:xfrm>
          <a:ln/>
        </p:spPr>
        <p:txBody>
          <a:bodyPr lIns="98020" tIns="49902" rIns="98020" bIns="49902"/>
          <a:lstStyle/>
          <a:p>
            <a:pPr defTabSz="1005240">
              <a:defRPr/>
            </a:pPr>
            <a:endParaRPr lang="en-US" smtClean="0">
              <a:cs typeface="+mn-cs"/>
            </a:endParaRPr>
          </a:p>
        </p:txBody>
      </p:sp>
    </p:spTree>
    <p:extLst>
      <p:ext uri="{BB962C8B-B14F-4D97-AF65-F5344CB8AC3E}">
        <p14:creationId xmlns:p14="http://schemas.microsoft.com/office/powerpoint/2010/main" val="1611220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39DE28DD-ADC1-A54D-B0E1-A97CC1918656}" type="slidenum">
              <a:rPr lang="en-US"/>
              <a:pPr>
                <a:defRPr/>
              </a:pPr>
              <a:t>4</a:t>
            </a:fld>
            <a:endParaRPr lang="en-US"/>
          </a:p>
        </p:txBody>
      </p:sp>
      <p:sp>
        <p:nvSpPr>
          <p:cNvPr id="421890" name="Rectangle 2"/>
          <p:cNvSpPr>
            <a:spLocks noGrp="1" noRot="1" noChangeAspect="1" noChangeArrowheads="1" noTextEdit="1"/>
          </p:cNvSpPr>
          <p:nvPr>
            <p:ph type="sldImg"/>
          </p:nvPr>
        </p:nvSpPr>
        <p:spPr>
          <a:xfrm>
            <a:off x="2109788" y="649288"/>
            <a:ext cx="2868612" cy="2151062"/>
          </a:xfrm>
          <a:ln cap="flat"/>
          <a:extLst>
            <a:ext uri="{FAA26D3D-D897-4be2-8F04-BA451C77F1D7}">
              <ma14:placeholderFlag xmlns="" xmlns:ma14="http://schemas.microsoft.com/office/mac/drawingml/2011/main" val="1"/>
            </a:ext>
          </a:extLst>
        </p:spPr>
      </p:sp>
      <p:sp>
        <p:nvSpPr>
          <p:cNvPr id="421891" name="Rectangle 3"/>
          <p:cNvSpPr>
            <a:spLocks noGrp="1" noChangeArrowheads="1"/>
          </p:cNvSpPr>
          <p:nvPr>
            <p:ph type="body" idx="1"/>
          </p:nvPr>
        </p:nvSpPr>
        <p:spPr>
          <a:xfrm>
            <a:off x="602827" y="2927339"/>
            <a:ext cx="6119707" cy="6095416"/>
          </a:xfrm>
          <a:ln w="12700" cap="flat">
            <a:solidFill>
              <a:schemeClr val="tx1"/>
            </a:solidFill>
            <a:prstDash val="sysDot"/>
            <a:miter lim="800000"/>
            <a:headEnd/>
            <a:tailEnd/>
          </a:ln>
        </p:spPr>
        <p:txBody>
          <a:bodyPr lIns="95717" tIns="46209" rIns="95717" bIns="46209"/>
          <a:lstStyle/>
          <a:p>
            <a:pPr defTabSz="1005240">
              <a:defRPr/>
            </a:pPr>
            <a:endParaRPr lang="en-US" smtClean="0">
              <a:cs typeface="+mn-cs"/>
            </a:endParaRPr>
          </a:p>
        </p:txBody>
      </p:sp>
    </p:spTree>
    <p:extLst>
      <p:ext uri="{BB962C8B-B14F-4D97-AF65-F5344CB8AC3E}">
        <p14:creationId xmlns:p14="http://schemas.microsoft.com/office/powerpoint/2010/main" val="10050212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635F57AA-3C90-0B43-B2A4-12BA72CFB814}" type="slidenum">
              <a:rPr lang="en-US"/>
              <a:pPr>
                <a:defRPr/>
              </a:pPr>
              <a:t>5</a:t>
            </a:fld>
            <a:endParaRPr lang="en-US"/>
          </a:p>
        </p:txBody>
      </p:sp>
      <p:sp>
        <p:nvSpPr>
          <p:cNvPr id="425986" name="Rectangle 2"/>
          <p:cNvSpPr>
            <a:spLocks noGrp="1" noRot="1" noChangeAspect="1" noChangeArrowheads="1" noTextEdit="1"/>
          </p:cNvSpPr>
          <p:nvPr>
            <p:ph type="sldImg"/>
          </p:nvPr>
        </p:nvSpPr>
        <p:spPr>
          <a:xfrm>
            <a:off x="2084388" y="630238"/>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3102149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0B14A9BB-9E20-D14B-8AD5-F2B5E9DA297E}" type="slidenum">
              <a:rPr lang="en-US"/>
              <a:pPr>
                <a:defRPr/>
              </a:pPr>
              <a:t>6</a:t>
            </a:fld>
            <a:endParaRPr lang="en-US"/>
          </a:p>
        </p:txBody>
      </p:sp>
      <p:sp>
        <p:nvSpPr>
          <p:cNvPr id="490498" name="Rectangle 2"/>
          <p:cNvSpPr>
            <a:spLocks noGrp="1" noRot="1" noChangeAspect="1" noChangeArrowheads="1" noTextEdit="1"/>
          </p:cNvSpPr>
          <p:nvPr>
            <p:ph type="sldImg"/>
          </p:nvPr>
        </p:nvSpPr>
        <p:spPr>
          <a:xfrm>
            <a:off x="1257300" y="719138"/>
            <a:ext cx="4802188" cy="3600450"/>
          </a:xfrm>
          <a:ln/>
          <a:extLst>
            <a:ext uri="{FAA26D3D-D897-4be2-8F04-BA451C77F1D7}">
              <ma14:placeholderFlag xmlns="" xmlns:ma14="http://schemas.microsoft.com/office/mac/drawingml/2011/main" val="1"/>
            </a:ext>
          </a:extLst>
        </p:spPr>
      </p:sp>
      <p:sp>
        <p:nvSpPr>
          <p:cNvPr id="490499" name="Rectangle 3"/>
          <p:cNvSpPr>
            <a:spLocks noGrp="1" noChangeArrowheads="1"/>
          </p:cNvSpPr>
          <p:nvPr>
            <p:ph type="body" idx="1"/>
          </p:nvPr>
        </p:nvSpPr>
        <p:spPr>
          <a:xfrm>
            <a:off x="731520" y="4560695"/>
            <a:ext cx="5852160" cy="4321627"/>
          </a:xfrm>
        </p:spPr>
        <p:txBody>
          <a:bodyPr/>
          <a:lstStyle/>
          <a:p>
            <a:pPr eaLnBrk="1" hangingPunct="1">
              <a:defRPr/>
            </a:pPr>
            <a:r>
              <a:rPr lang="en-US" smtClean="0">
                <a:cs typeface="+mn-cs"/>
              </a:rPr>
              <a:t>From the perspective of the individual achieving a certification, there are four interrelated reasons why individuals want to attain a certification: </a:t>
            </a:r>
          </a:p>
          <a:p>
            <a:pPr eaLnBrk="1" hangingPunct="1">
              <a:buFontTx/>
              <a:buChar char="•"/>
              <a:defRPr/>
            </a:pPr>
            <a:r>
              <a:rPr lang="en-US" smtClean="0">
                <a:cs typeface="+mn-cs"/>
              </a:rPr>
              <a:t>increase in knowledge or skill </a:t>
            </a:r>
          </a:p>
          <a:p>
            <a:pPr eaLnBrk="1" hangingPunct="1">
              <a:buFontTx/>
              <a:buChar char="•"/>
              <a:defRPr/>
            </a:pPr>
            <a:r>
              <a:rPr lang="en-US" smtClean="0">
                <a:cs typeface="+mn-cs"/>
              </a:rPr>
              <a:t>increase in prestige</a:t>
            </a:r>
          </a:p>
          <a:p>
            <a:pPr eaLnBrk="1" hangingPunct="1">
              <a:buFontTx/>
              <a:buChar char="•"/>
              <a:defRPr/>
            </a:pPr>
            <a:r>
              <a:rPr lang="en-US" smtClean="0">
                <a:cs typeface="+mn-cs"/>
              </a:rPr>
              <a:t>increase in marketability </a:t>
            </a:r>
          </a:p>
          <a:p>
            <a:pPr eaLnBrk="1" hangingPunct="1">
              <a:buFontTx/>
              <a:buChar char="•"/>
              <a:defRPr/>
            </a:pPr>
            <a:r>
              <a:rPr lang="en-US" smtClean="0">
                <a:cs typeface="+mn-cs"/>
              </a:rPr>
              <a:t>increase in compensation.</a:t>
            </a:r>
          </a:p>
          <a:p>
            <a:pPr eaLnBrk="1" hangingPunct="1">
              <a:defRPr/>
            </a:pPr>
            <a:endParaRPr lang="en-US" smtClean="0">
              <a:cs typeface="+mn-cs"/>
            </a:endParaRPr>
          </a:p>
          <a:p>
            <a:pPr eaLnBrk="1" hangingPunct="1">
              <a:defRPr/>
            </a:pPr>
            <a:r>
              <a:rPr lang="en-US" smtClean="0">
                <a:cs typeface="+mn-cs"/>
              </a:rPr>
              <a:t>Obviously, by virtue of going through the educational process and completing the knowledge and/or skill demonstration required by a certification, the individual will have gained in knowledge and/or skill. From an interpersonal standpoint, this designation should translate into higher levels of prestige within the individual</a:t>
            </a:r>
            <a:r>
              <a:rPr lang="ja-JP" altLang="en-US" smtClean="0">
                <a:latin typeface="Arial"/>
                <a:cs typeface="+mn-cs"/>
              </a:rPr>
              <a:t>’</a:t>
            </a:r>
            <a:r>
              <a:rPr lang="en-US" smtClean="0">
                <a:cs typeface="+mn-cs"/>
              </a:rPr>
              <a:t>s profession. But, perhaps more importantly from the individual</a:t>
            </a:r>
            <a:r>
              <a:rPr lang="ja-JP" altLang="en-US" smtClean="0">
                <a:latin typeface="Arial"/>
                <a:cs typeface="+mn-cs"/>
              </a:rPr>
              <a:t>’</a:t>
            </a:r>
            <a:r>
              <a:rPr lang="en-US" smtClean="0">
                <a:cs typeface="+mn-cs"/>
              </a:rPr>
              <a:t>s perspective, the attainment of a certification and the accompanying acknowledgement of knowledge and/or skills acquired should translate into increased ability to move within the profession either laterally within or between organizations or vertically to higher-level positions. </a:t>
            </a:r>
          </a:p>
          <a:p>
            <a:pPr eaLnBrk="1" hangingPunct="1">
              <a:defRPr/>
            </a:pPr>
            <a:endParaRPr lang="en-US" smtClean="0">
              <a:cs typeface="+mn-cs"/>
            </a:endParaRPr>
          </a:p>
          <a:p>
            <a:pPr eaLnBrk="1" hangingPunct="1">
              <a:defRPr/>
            </a:pPr>
            <a:r>
              <a:rPr lang="en-US" smtClean="0">
                <a:cs typeface="+mn-cs"/>
              </a:rPr>
              <a:t>Finally, with the attainment of a certification and the acknowledgement of knowledge and skills acquired a justification for increases in compensation exists. And, in fact, most organization, recognize that the attainment of the better known and more applicable certifications do translate into increases in compensation. </a:t>
            </a:r>
          </a:p>
        </p:txBody>
      </p:sp>
    </p:spTree>
    <p:extLst>
      <p:ext uri="{BB962C8B-B14F-4D97-AF65-F5344CB8AC3E}">
        <p14:creationId xmlns:p14="http://schemas.microsoft.com/office/powerpoint/2010/main" val="37825117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noChangeArrowheads="1"/>
          </p:cNvSpPr>
          <p:nvPr>
            <p:ph type="sldNum" sz="quarter" idx="5"/>
          </p:nvPr>
        </p:nvSpPr>
        <p:spPr/>
        <p:txBody>
          <a:bodyPr/>
          <a:lstStyle/>
          <a:p>
            <a:pPr>
              <a:defRPr/>
            </a:pPr>
            <a:fld id="{E0B32D02-C1B8-2E4B-ABF7-C03B438E42AA}" type="slidenum">
              <a:rPr lang="en-US"/>
              <a:pPr>
                <a:defRPr/>
              </a:pPr>
              <a:t>7</a:t>
            </a:fld>
            <a:endParaRPr lang="en-US"/>
          </a:p>
        </p:txBody>
      </p:sp>
      <p:sp>
        <p:nvSpPr>
          <p:cNvPr id="428034" name="Rectangle 2"/>
          <p:cNvSpPr>
            <a:spLocks noGrp="1" noRot="1" noChangeAspect="1" noChangeArrowheads="1" noTextEdit="1"/>
          </p:cNvSpPr>
          <p:nvPr>
            <p:ph type="sldImg"/>
          </p:nvPr>
        </p:nvSpPr>
        <p:spPr>
          <a:xfrm>
            <a:off x="2084388" y="630238"/>
            <a:ext cx="2924175" cy="219392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21946048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C286FABA-2F3D-DF4B-81CB-28848D6289FE}" type="slidenum">
              <a:rPr lang="en-US"/>
              <a:pPr>
                <a:defRPr/>
              </a:pPr>
              <a:t>8</a:t>
            </a:fld>
            <a:endParaRPr lang="en-US"/>
          </a:p>
        </p:txBody>
      </p:sp>
      <p:sp>
        <p:nvSpPr>
          <p:cNvPr id="457730" name="Rectangle 2"/>
          <p:cNvSpPr>
            <a:spLocks noGrp="1" noRot="1" noChangeAspect="1" noChangeArrowheads="1" noTextEdit="1"/>
          </p:cNvSpPr>
          <p:nvPr>
            <p:ph type="sldImg"/>
          </p:nvPr>
        </p:nvSpPr>
        <p:spPr>
          <a:xfrm>
            <a:off x="2109788" y="647700"/>
            <a:ext cx="2868612" cy="2151063"/>
          </a:xfrm>
          <a:ln cap="flat"/>
          <a:extLst>
            <a:ext uri="{FAA26D3D-D897-4be2-8F04-BA451C77F1D7}">
              <ma14:placeholderFlag xmlns="" xmlns:ma14="http://schemas.microsoft.com/office/mac/drawingml/2011/main" val="1"/>
            </a:ext>
          </a:extLst>
        </p:spPr>
      </p:sp>
      <p:sp>
        <p:nvSpPr>
          <p:cNvPr id="457731" name="Rectangle 3"/>
          <p:cNvSpPr>
            <a:spLocks noGrp="1" noChangeArrowheads="1"/>
          </p:cNvSpPr>
          <p:nvPr>
            <p:ph type="body" idx="1"/>
          </p:nvPr>
        </p:nvSpPr>
        <p:spPr>
          <a:xfrm>
            <a:off x="596054" y="2922322"/>
            <a:ext cx="6134947" cy="6105447"/>
          </a:xfrm>
          <a:ln/>
        </p:spPr>
        <p:txBody>
          <a:bodyPr lIns="98011" tIns="49896" rIns="98011" bIns="49896"/>
          <a:lstStyle/>
          <a:p>
            <a:pPr defTabSz="1005240">
              <a:defRPr/>
            </a:pPr>
            <a:endParaRPr lang="en-US" smtClean="0">
              <a:cs typeface="+mn-cs"/>
            </a:endParaRPr>
          </a:p>
        </p:txBody>
      </p:sp>
    </p:spTree>
    <p:extLst>
      <p:ext uri="{BB962C8B-B14F-4D97-AF65-F5344CB8AC3E}">
        <p14:creationId xmlns:p14="http://schemas.microsoft.com/office/powerpoint/2010/main" val="2956555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C9B766B0-DD6D-4344-9532-0758D2C123AA}" type="slidenum">
              <a:rPr lang="en-US"/>
              <a:pPr>
                <a:defRPr/>
              </a:pPr>
              <a:t>9</a:t>
            </a:fld>
            <a:endParaRPr lang="en-US"/>
          </a:p>
        </p:txBody>
      </p:sp>
      <p:sp>
        <p:nvSpPr>
          <p:cNvPr id="432130" name="Rectangle 2"/>
          <p:cNvSpPr>
            <a:spLocks noGrp="1" noRot="1" noChangeAspect="1" noChangeArrowheads="1" noTextEdit="1"/>
          </p:cNvSpPr>
          <p:nvPr>
            <p:ph type="sldImg"/>
          </p:nvPr>
        </p:nvSpPr>
        <p:spPr>
          <a:xfrm>
            <a:off x="2108200" y="647700"/>
            <a:ext cx="2870200" cy="2152650"/>
          </a:xfrm>
          <a:ln cap="flat"/>
          <a:extLst>
            <a:ext uri="{FAA26D3D-D897-4be2-8F04-BA451C77F1D7}">
              <ma14:placeholderFlag xmlns="" xmlns:ma14="http://schemas.microsoft.com/office/mac/drawingml/2011/main" val="1"/>
            </a:ext>
          </a:extLst>
        </p:spPr>
      </p:sp>
      <p:sp>
        <p:nvSpPr>
          <p:cNvPr id="432131" name="Rectangle 3"/>
          <p:cNvSpPr>
            <a:spLocks noGrp="1" noChangeArrowheads="1"/>
          </p:cNvSpPr>
          <p:nvPr>
            <p:ph type="body" idx="1"/>
          </p:nvPr>
        </p:nvSpPr>
        <p:spPr>
          <a:xfrm>
            <a:off x="596054" y="2920651"/>
            <a:ext cx="6134947" cy="6107118"/>
          </a:xfrm>
          <a:ln/>
        </p:spPr>
        <p:txBody>
          <a:bodyPr lIns="98020" tIns="49902" rIns="98020" bIns="49902"/>
          <a:lstStyle/>
          <a:p>
            <a:pPr defTabSz="1005240">
              <a:defRPr/>
            </a:pPr>
            <a:endParaRPr lang="en-US" smtClean="0">
              <a:cs typeface="+mn-cs"/>
            </a:endParaRPr>
          </a:p>
        </p:txBody>
      </p:sp>
    </p:spTree>
    <p:extLst>
      <p:ext uri="{BB962C8B-B14F-4D97-AF65-F5344CB8AC3E}">
        <p14:creationId xmlns:p14="http://schemas.microsoft.com/office/powerpoint/2010/main" val="2528818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81AE6E41-A81A-EA41-8AA2-C2B8CC0FF14C}" type="slidenum">
              <a:rPr lang="en-US"/>
              <a:pPr>
                <a:defRPr/>
              </a:pPr>
              <a:t>10</a:t>
            </a:fld>
            <a:endParaRPr lang="en-US"/>
          </a:p>
        </p:txBody>
      </p:sp>
      <p:sp>
        <p:nvSpPr>
          <p:cNvPr id="434178" name="Rectangle 2"/>
          <p:cNvSpPr>
            <a:spLocks noGrp="1" noRot="1" noChangeAspect="1" noChangeArrowheads="1" noTextEdit="1"/>
          </p:cNvSpPr>
          <p:nvPr>
            <p:ph type="sldImg"/>
          </p:nvPr>
        </p:nvSpPr>
        <p:spPr>
          <a:xfrm>
            <a:off x="2108200" y="647700"/>
            <a:ext cx="2870200" cy="2152650"/>
          </a:xfrm>
          <a:ln cap="flat"/>
          <a:extLst>
            <a:ext uri="{FAA26D3D-D897-4be2-8F04-BA451C77F1D7}">
              <ma14:placeholderFlag xmlns="" xmlns:ma14="http://schemas.microsoft.com/office/mac/drawingml/2011/main" val="1"/>
            </a:ext>
          </a:extLst>
        </p:spPr>
      </p:sp>
      <p:sp>
        <p:nvSpPr>
          <p:cNvPr id="434179" name="Rectangle 3"/>
          <p:cNvSpPr>
            <a:spLocks noGrp="1" noChangeArrowheads="1"/>
          </p:cNvSpPr>
          <p:nvPr>
            <p:ph type="body" idx="1"/>
          </p:nvPr>
        </p:nvSpPr>
        <p:spPr>
          <a:xfrm>
            <a:off x="596054" y="2920651"/>
            <a:ext cx="6134947" cy="6107118"/>
          </a:xfrm>
          <a:ln/>
        </p:spPr>
        <p:txBody>
          <a:bodyPr lIns="98020" tIns="49902" rIns="98020" bIns="49902"/>
          <a:lstStyle/>
          <a:p>
            <a:pPr defTabSz="1005240">
              <a:defRPr/>
            </a:pPr>
            <a:endParaRPr lang="en-US" smtClean="0">
              <a:cs typeface="+mn-cs"/>
            </a:endParaRPr>
          </a:p>
        </p:txBody>
      </p:sp>
    </p:spTree>
    <p:extLst>
      <p:ext uri="{BB962C8B-B14F-4D97-AF65-F5344CB8AC3E}">
        <p14:creationId xmlns:p14="http://schemas.microsoft.com/office/powerpoint/2010/main" val="808960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377B911-F9D3-174B-9587-0DD04B30D6F2}" type="slidenum">
              <a:rPr lang="en-US"/>
              <a:pPr>
                <a:defRPr/>
              </a:pPr>
              <a:t>11</a:t>
            </a:fld>
            <a:endParaRPr lang="en-US"/>
          </a:p>
        </p:txBody>
      </p:sp>
      <p:sp>
        <p:nvSpPr>
          <p:cNvPr id="436226" name="Rectangle 2"/>
          <p:cNvSpPr>
            <a:spLocks noGrp="1" noRot="1" noChangeAspect="1" noChangeArrowheads="1" noTextEdit="1"/>
          </p:cNvSpPr>
          <p:nvPr>
            <p:ph type="sldImg"/>
          </p:nvPr>
        </p:nvSpPr>
        <p:spPr>
          <a:xfrm>
            <a:off x="2108200" y="647700"/>
            <a:ext cx="2870200" cy="2152650"/>
          </a:xfrm>
          <a:ln cap="flat"/>
          <a:extLst>
            <a:ext uri="{FAA26D3D-D897-4be2-8F04-BA451C77F1D7}">
              <ma14:placeholderFlag xmlns="" xmlns:ma14="http://schemas.microsoft.com/office/mac/drawingml/2011/main" val="1"/>
            </a:ext>
          </a:extLst>
        </p:spPr>
      </p:sp>
      <p:sp>
        <p:nvSpPr>
          <p:cNvPr id="436227" name="Rectangle 3"/>
          <p:cNvSpPr>
            <a:spLocks noGrp="1" noChangeArrowheads="1"/>
          </p:cNvSpPr>
          <p:nvPr>
            <p:ph type="body" idx="1"/>
          </p:nvPr>
        </p:nvSpPr>
        <p:spPr>
          <a:xfrm>
            <a:off x="596054" y="2920651"/>
            <a:ext cx="6134947" cy="6107118"/>
          </a:xfrm>
          <a:ln/>
        </p:spPr>
        <p:txBody>
          <a:bodyPr lIns="98020" tIns="49902" rIns="98020" bIns="49902"/>
          <a:lstStyle/>
          <a:p>
            <a:pPr defTabSz="1005240">
              <a:defRPr/>
            </a:pPr>
            <a:endParaRPr lang="en-US" smtClean="0">
              <a:cs typeface="+mn-cs"/>
            </a:endParaRPr>
          </a:p>
        </p:txBody>
      </p:sp>
    </p:spTree>
    <p:extLst>
      <p:ext uri="{BB962C8B-B14F-4D97-AF65-F5344CB8AC3E}">
        <p14:creationId xmlns:p14="http://schemas.microsoft.com/office/powerpoint/2010/main" val="42780553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49" y="6411779"/>
            <a:ext cx="206115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marL="0" indent="0" algn="l" eaLnBrk="0" hangingPunct="0">
              <a:lnSpc>
                <a:spcPct val="100000"/>
              </a:lnSpc>
              <a:spcBef>
                <a:spcPct val="0"/>
              </a:spcBef>
            </a:pP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4" name="Rectangle 3"/>
          <p:cNvSpPr/>
          <p:nvPr/>
        </p:nvSpPr>
        <p:spPr>
          <a:xfrm>
            <a:off x="6059156" y="6450534"/>
            <a:ext cx="2496196" cy="307777"/>
          </a:xfrm>
          <a:prstGeom prst="rect">
            <a:avLst/>
          </a:prstGeom>
        </p:spPr>
        <p:txBody>
          <a:bodyPr wrap="none">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a:t>
            </a:r>
          </a:p>
          <a:p>
            <a:r>
              <a:rPr lang="en-US" sz="700" kern="1200" dirty="0" smtClean="0">
                <a:solidFill>
                  <a:schemeClr val="bg1"/>
                </a:solidFill>
                <a:effectLst/>
                <a:latin typeface="Arial" panose="020B0604020202020204" pitchFamily="34" charset="0"/>
                <a:ea typeface="+mn-ea"/>
                <a:cs typeface="Arial" panose="020B0604020202020204" pitchFamily="34" charset="0"/>
              </a:rPr>
              <a:t>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pic>
        <p:nvPicPr>
          <p:cNvPr id="14"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16" name="Rectangle 15"/>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7" name="TextBox 16"/>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8" name="Rectangle 17"/>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20" name="Rectangle 73"/>
          <p:cNvSpPr>
            <a:spLocks noChangeArrowheads="1"/>
          </p:cNvSpPr>
          <p:nvPr userDrawn="1"/>
        </p:nvSpPr>
        <p:spPr bwMode="white">
          <a:xfrm>
            <a:off x="4413250" y="6411779"/>
            <a:ext cx="2065908"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1" name="TextBox 20"/>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284240104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2" name="Rectangle 2"/>
          <p:cNvSpPr>
            <a:spLocks noChangeArrowheads="1"/>
          </p:cNvSpPr>
          <p:nvPr/>
        </p:nvSpPr>
        <p:spPr bwMode="auto">
          <a:xfrm>
            <a:off x="1058863" y="4967288"/>
            <a:ext cx="7313612" cy="485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defTabSz="811213">
              <a:buFontTx/>
              <a:buNone/>
              <a:defRPr/>
            </a:pPr>
            <a:r>
              <a:rPr lang="en-US" sz="1600" b="1">
                <a:cs typeface="+mn-cs"/>
              </a:rPr>
              <a:t>This material is approved for public release. Distribution is limited by the Software Engineering Institute to attendees.</a:t>
            </a:r>
          </a:p>
          <a:p>
            <a:pPr defTabSz="811213" eaLnBrk="0" hangingPunct="0">
              <a:buFontTx/>
              <a:buNone/>
              <a:defRPr/>
            </a:pPr>
            <a:endParaRPr lang="en-US" sz="1600" b="1">
              <a:cs typeface="+mn-cs"/>
            </a:endParaRPr>
          </a:p>
          <a:p>
            <a:pPr defTabSz="811213" eaLnBrk="0" hangingPunct="0">
              <a:buFontTx/>
              <a:buNone/>
              <a:defRPr/>
            </a:pPr>
            <a:r>
              <a:rPr lang="en-US" sz="1600" b="1">
                <a:cs typeface="+mn-cs"/>
              </a:rPr>
              <a:t>Sponsored by the U.S. Department of Defense</a:t>
            </a:r>
          </a:p>
          <a:p>
            <a:pPr defTabSz="811213" eaLnBrk="0" hangingPunct="0">
              <a:buFontTx/>
              <a:buNone/>
              <a:defRPr/>
            </a:pPr>
            <a:r>
              <a:rPr lang="en-US" sz="1600" b="1">
                <a:cs typeface="+mn-cs"/>
              </a:rPr>
              <a:t>© 2006 by Carnegie Mellon University</a:t>
            </a:r>
          </a:p>
        </p:txBody>
      </p:sp>
      <p:sp>
        <p:nvSpPr>
          <p:cNvPr id="3" name="Rectangle 3"/>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 name="Line 4"/>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 name="Rectangle 5"/>
          <p:cNvSpPr>
            <a:spLocks noChangeArrowheads="1"/>
          </p:cNvSpPr>
          <p:nvPr/>
        </p:nvSpPr>
        <p:spPr bwMode="auto">
          <a:xfrm>
            <a:off x="4124325" y="6567488"/>
            <a:ext cx="9842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686" tIns="46342" rIns="92686" bIns="46342">
            <a:spAutoFit/>
          </a:bodyPr>
          <a:lstStyle/>
          <a:p>
            <a:pPr algn="ctr" defTabSz="811213" eaLnBrk="0" hangingPunct="0">
              <a:buFontTx/>
              <a:buNone/>
              <a:defRPr/>
            </a:pPr>
            <a:r>
              <a:rPr lang="en-US" sz="1000" b="1">
                <a:cs typeface="+mn-cs"/>
              </a:rPr>
              <a:t>October 2006</a:t>
            </a:r>
            <a:endParaRPr lang="en-US" sz="1000" b="1">
              <a:solidFill>
                <a:srgbClr val="CADEE8"/>
              </a:solidFill>
              <a:cs typeface="+mn-cs"/>
            </a:endParaRPr>
          </a:p>
        </p:txBody>
      </p:sp>
      <p:sp>
        <p:nvSpPr>
          <p:cNvPr id="6" name="Text Box 7"/>
          <p:cNvSpPr txBox="1">
            <a:spLocks noChangeArrowheads="1"/>
          </p:cNvSpPr>
          <p:nvPr/>
        </p:nvSpPr>
        <p:spPr bwMode="auto">
          <a:xfrm>
            <a:off x="942975" y="731838"/>
            <a:ext cx="2117725" cy="2841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02667" tIns="51332" rIns="102667" bIns="51332">
            <a:spAutoFit/>
          </a:bodyPr>
          <a:lstStyle>
            <a:lvl1pPr defTabSz="1027113" eaLnBrk="0" hangingPunct="0">
              <a:defRPr sz="2400">
                <a:solidFill>
                  <a:schemeClr val="tx1"/>
                </a:solidFill>
                <a:latin typeface="Times New Roman" charset="0"/>
                <a:ea typeface="ＭＳ Ｐゴシック" charset="0"/>
              </a:defRPr>
            </a:lvl1pPr>
            <a:lvl2pPr marL="512763" defTabSz="1027113" eaLnBrk="0" hangingPunct="0">
              <a:defRPr sz="2400">
                <a:solidFill>
                  <a:schemeClr val="tx1"/>
                </a:solidFill>
                <a:latin typeface="Times New Roman" charset="0"/>
                <a:ea typeface="ＭＳ Ｐゴシック" charset="0"/>
              </a:defRPr>
            </a:lvl2pPr>
            <a:lvl3pPr marL="1027113" defTabSz="1027113" eaLnBrk="0" hangingPunct="0">
              <a:defRPr sz="2400">
                <a:solidFill>
                  <a:schemeClr val="tx1"/>
                </a:solidFill>
                <a:latin typeface="Times New Roman" charset="0"/>
                <a:ea typeface="ＭＳ Ｐゴシック" charset="0"/>
              </a:defRPr>
            </a:lvl3pPr>
            <a:lvl4pPr marL="1538288" defTabSz="1027113" eaLnBrk="0" hangingPunct="0">
              <a:defRPr sz="2400">
                <a:solidFill>
                  <a:schemeClr val="tx1"/>
                </a:solidFill>
                <a:latin typeface="Times New Roman" charset="0"/>
                <a:ea typeface="ＭＳ Ｐゴシック" charset="0"/>
              </a:defRPr>
            </a:lvl4pPr>
            <a:lvl5pPr marL="2054225" defTabSz="1027113" eaLnBrk="0" hangingPunct="0">
              <a:defRPr sz="2400">
                <a:solidFill>
                  <a:schemeClr val="tx1"/>
                </a:solidFill>
                <a:latin typeface="Times New Roman" charset="0"/>
                <a:ea typeface="ＭＳ Ｐゴシック" charset="0"/>
              </a:defRPr>
            </a:lvl5pPr>
            <a:lvl6pPr marL="2511425" defTabSz="1027113" eaLnBrk="0" fontAlgn="base" hangingPunct="0">
              <a:spcBef>
                <a:spcPct val="0"/>
              </a:spcBef>
              <a:spcAft>
                <a:spcPct val="0"/>
              </a:spcAft>
              <a:defRPr sz="2400">
                <a:solidFill>
                  <a:schemeClr val="tx1"/>
                </a:solidFill>
                <a:latin typeface="Times New Roman" charset="0"/>
                <a:ea typeface="ＭＳ Ｐゴシック" charset="0"/>
              </a:defRPr>
            </a:lvl6pPr>
            <a:lvl7pPr marL="2968625" defTabSz="1027113" eaLnBrk="0" fontAlgn="base" hangingPunct="0">
              <a:spcBef>
                <a:spcPct val="0"/>
              </a:spcBef>
              <a:spcAft>
                <a:spcPct val="0"/>
              </a:spcAft>
              <a:defRPr sz="2400">
                <a:solidFill>
                  <a:schemeClr val="tx1"/>
                </a:solidFill>
                <a:latin typeface="Times New Roman" charset="0"/>
                <a:ea typeface="ＭＳ Ｐゴシック" charset="0"/>
              </a:defRPr>
            </a:lvl7pPr>
            <a:lvl8pPr marL="3425825" defTabSz="1027113" eaLnBrk="0" fontAlgn="base" hangingPunct="0">
              <a:spcBef>
                <a:spcPct val="0"/>
              </a:spcBef>
              <a:spcAft>
                <a:spcPct val="0"/>
              </a:spcAft>
              <a:defRPr sz="2400">
                <a:solidFill>
                  <a:schemeClr val="tx1"/>
                </a:solidFill>
                <a:latin typeface="Times New Roman" charset="0"/>
                <a:ea typeface="ＭＳ Ｐゴシック" charset="0"/>
              </a:defRPr>
            </a:lvl8pPr>
            <a:lvl9pPr marL="3883025" defTabSz="1027113"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None/>
              <a:defRPr/>
            </a:pPr>
            <a:r>
              <a:rPr lang="en-US" sz="1200" b="1" smtClean="0">
                <a:latin typeface="Arial" charset="0"/>
                <a:cs typeface="+mn-cs"/>
              </a:rPr>
              <a:t>Pittsburgh, PA 15213-3890</a:t>
            </a:r>
            <a:endParaRPr lang="en-US" sz="1200" b="1" smtClean="0">
              <a:solidFill>
                <a:srgbClr val="2B5265"/>
              </a:solidFill>
              <a:latin typeface="Arial" charset="0"/>
              <a:cs typeface="+mn-cs"/>
            </a:endParaRPr>
          </a:p>
        </p:txBody>
      </p:sp>
      <p:pic>
        <p:nvPicPr>
          <p:cNvPr id="7" name="Picture 8" descr="Logo-Rebuilt-Color-crop-reduced"/>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463" y="146050"/>
            <a:ext cx="3979862" cy="544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9"/>
          <p:cNvSpPr>
            <a:spLocks noChangeArrowheads="1"/>
          </p:cNvSpPr>
          <p:nvPr/>
        </p:nvSpPr>
        <p:spPr bwMode="auto">
          <a:xfrm>
            <a:off x="6215063" y="6564313"/>
            <a:ext cx="2928937"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686" tIns="46342" rIns="92686" bIns="46342">
            <a:spAutoFit/>
          </a:bodyPr>
          <a:lstStyle/>
          <a:p>
            <a:pPr algn="r" defTabSz="811213" eaLnBrk="0" hangingPunct="0">
              <a:buFontTx/>
              <a:buNone/>
              <a:defRPr/>
            </a:pPr>
            <a:r>
              <a:rPr lang="en-US" sz="1000" b="1">
                <a:cs typeface="+mn-cs"/>
              </a:rPr>
              <a:t>PSP I - Introduction to PSP and TSP - </a:t>
            </a:r>
            <a:fld id="{252A88D8-DCD8-FE4E-86A9-E8BB55F35600}" type="slidenum">
              <a:rPr lang="en-US" sz="1000" b="1">
                <a:cs typeface="+mn-cs"/>
              </a:rPr>
              <a:pPr algn="r" defTabSz="811213" eaLnBrk="0" hangingPunct="0">
                <a:buFontTx/>
                <a:buNone/>
                <a:defRPr/>
              </a:pPr>
              <a:t>‹#›</a:t>
            </a:fld>
            <a:endParaRPr lang="en-US" sz="1000" b="1">
              <a:cs typeface="+mn-cs"/>
            </a:endParaRPr>
          </a:p>
        </p:txBody>
      </p:sp>
    </p:spTree>
    <p:extLst>
      <p:ext uri="{BB962C8B-B14F-4D97-AF65-F5344CB8AC3E}">
        <p14:creationId xmlns:p14="http://schemas.microsoft.com/office/powerpoint/2010/main" val="2903446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517382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740398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06475" y="890588"/>
            <a:ext cx="7421563" cy="5619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17588" y="1709738"/>
            <a:ext cx="3630612"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09738"/>
            <a:ext cx="3630613"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992264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90653868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92440992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945714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68369319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6612958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5166817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16508025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110711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42009109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33281771"/>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551114934"/>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64123119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39957021"/>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425143545"/>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46261793"/>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3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92964726"/>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4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042431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862464953"/>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5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828252867"/>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6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115420758"/>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993250671"/>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48997868"/>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49" y="6411779"/>
            <a:ext cx="207269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40627855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91690889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412482363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1" name="Rectangle 73"/>
          <p:cNvSpPr>
            <a:spLocks noChangeArrowheads="1"/>
          </p:cNvSpPr>
          <p:nvPr/>
        </p:nvSpPr>
        <p:spPr bwMode="white">
          <a:xfrm>
            <a:off x="4184650" y="6409348"/>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5724939" y="6411779"/>
            <a:ext cx="3419061" cy="323165"/>
          </a:xfrm>
          <a:prstGeom prst="rect">
            <a:avLst/>
          </a:prstGeom>
          <a:noFill/>
        </p:spPr>
        <p:txBody>
          <a:bodyPr wrap="square" lIns="0" tIns="0" rIns="0" bIns="0" rtlCol="0">
            <a:spAutoFit/>
          </a:bodyPr>
          <a:lstStyle/>
          <a:p>
            <a:r>
              <a:rPr lang="en-US" sz="700" dirty="0" smtClean="0">
                <a:solidFill>
                  <a:srgbClr val="FFFFFF"/>
                </a:solidFill>
                <a:latin typeface="Arial"/>
                <a:cs typeface="Arial"/>
              </a:rPr>
              <a:t>[DISTRIBUTION STATEMENT A] This material has been approved</a:t>
            </a:r>
            <a:r>
              <a:rPr lang="en-US" sz="700" baseline="0" dirty="0" smtClean="0">
                <a:solidFill>
                  <a:srgbClr val="FFFFFF"/>
                </a:solidFill>
                <a:latin typeface="Arial"/>
                <a:cs typeface="Arial"/>
              </a:rPr>
              <a:t> </a:t>
            </a:r>
            <a:r>
              <a:rPr lang="en-US" sz="700" dirty="0" smtClean="0">
                <a:solidFill>
                  <a:srgbClr val="FFFFFF"/>
                </a:solidFill>
                <a:latin typeface="Arial"/>
                <a:cs typeface="Arial"/>
              </a:rPr>
              <a:t>for public release and </a:t>
            </a:r>
          </a:p>
          <a:p>
            <a:r>
              <a:rPr lang="en-US" sz="700" dirty="0" smtClean="0">
                <a:solidFill>
                  <a:srgbClr val="FFFFFF"/>
                </a:solidFill>
                <a:latin typeface="Arial"/>
                <a:cs typeface="Arial"/>
              </a:rPr>
              <a:t>unlimited distribution.</a:t>
            </a:r>
          </a:p>
        </p:txBody>
      </p:sp>
      <p:sp>
        <p:nvSpPr>
          <p:cNvPr id="9" name="Rectangle 8"/>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5" name="Rectangle 1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7" name="Rectangle 1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73"/>
          <p:cNvSpPr>
            <a:spLocks noChangeArrowheads="1"/>
          </p:cNvSpPr>
          <p:nvPr userDrawn="1"/>
        </p:nvSpPr>
        <p:spPr bwMode="white">
          <a:xfrm>
            <a:off x="4413249" y="6411779"/>
            <a:ext cx="207269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31394315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64021284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46589475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1.png"/><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Personal Software Process for Engineers: Part I</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December, 2016</a:t>
            </a:r>
          </a:p>
          <a:p>
            <a:pPr marL="0" indent="0" algn="l" eaLnBrk="0" hangingPunct="0">
              <a:lnSpc>
                <a:spcPct val="100000"/>
              </a:lnSpc>
              <a:spcBef>
                <a:spcPct val="0"/>
              </a:spcBef>
            </a:pPr>
            <a:r>
              <a:rPr lang="en-US" sz="600" b="0" spc="0" baseline="0" smtClean="0">
                <a:solidFill>
                  <a:schemeClr val="tx1"/>
                </a:solidFill>
                <a:latin typeface="Arial" panose="020B0604020202020204" pitchFamily="34" charset="0"/>
                <a:cs typeface="Arial" panose="020B0604020202020204" pitchFamily="34" charset="0"/>
              </a:rPr>
              <a:t>2016 </a:t>
            </a:r>
            <a:r>
              <a:rPr lang="en-US" sz="600" b="0" spc="0" baseline="0" dirty="0" smtClean="0">
                <a:solidFill>
                  <a:schemeClr val="tx1"/>
                </a:solidFill>
                <a:latin typeface="Arial" panose="020B0604020202020204" pitchFamily="34" charset="0"/>
                <a:cs typeface="Arial" panose="020B0604020202020204" pitchFamily="34" charset="0"/>
              </a:rPr>
              <a:t>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39" cstate="screen">
            <a:extLst>
              <a:ext uri="{28A0092B-C50C-407E-A947-70E740481C1C}">
                <a14:useLocalDpi xmlns:a14="http://schemas.microsoft.com/office/drawing/2010/main"/>
              </a:ext>
            </a:extLst>
          </a:blip>
          <a:stretch>
            <a:fillRect/>
          </a:stretch>
        </p:blipFill>
        <p:spPr>
          <a:xfrm>
            <a:off x="285708" y="6470823"/>
            <a:ext cx="3816392" cy="257931"/>
          </a:xfrm>
          <a:prstGeom prst="rect">
            <a:avLst/>
          </a:prstGeom>
        </p:spPr>
      </p:pic>
      <p:sp>
        <p:nvSpPr>
          <p:cNvPr id="2" name="Title Placeholder 1"/>
          <p:cNvSpPr>
            <a:spLocks noGrp="1"/>
          </p:cNvSpPr>
          <p:nvPr>
            <p:ph type="title"/>
          </p:nvPr>
        </p:nvSpPr>
        <p:spPr>
          <a:xfrm>
            <a:off x="401934" y="228988"/>
            <a:ext cx="7599066" cy="669854"/>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Box 9"/>
          <p:cNvSpPr txBox="1"/>
          <p:nvPr/>
        </p:nvSpPr>
        <p:spPr>
          <a:xfrm>
            <a:off x="6157473" y="6513310"/>
            <a:ext cx="2325222" cy="215444"/>
          </a:xfrm>
          <a:prstGeom prst="rect">
            <a:avLst/>
          </a:prstGeom>
          <a:noFill/>
        </p:spPr>
        <p:txBody>
          <a:bodyPr wrap="square" lIns="0" tIns="0" rIns="0" bIns="0" rtlCol="0">
            <a:spAutoFit/>
          </a:bodyPr>
          <a:lstStyle/>
          <a:p>
            <a:r>
              <a:rPr lang="en-US" sz="700" kern="1200" dirty="0" smtClean="0">
                <a:solidFill>
                  <a:schemeClr val="tx1"/>
                </a:solidFill>
                <a:effectLst/>
                <a:latin typeface="Arial" panose="020B0604020202020204" pitchFamily="34" charset="0"/>
                <a:ea typeface="+mn-ea"/>
                <a:cs typeface="Arial" panose="020B0604020202020204" pitchFamily="34" charset="0"/>
              </a:rPr>
              <a:t>[Distribution Statement A] Approved for public release and unlimited distribution.</a:t>
            </a:r>
            <a:r>
              <a:rPr lang="en-US" sz="700" kern="1200" baseline="0" dirty="0" smtClean="0">
                <a:solidFill>
                  <a:schemeClr val="tx1"/>
                </a:solidFill>
                <a:effectLst/>
                <a:latin typeface="Arial" panose="020B0604020202020204" pitchFamily="34" charset="0"/>
                <a:ea typeface="+mn-ea"/>
                <a:cs typeface="Arial" panose="020B0604020202020204" pitchFamily="34" charset="0"/>
              </a:rPr>
              <a:t> </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34266485"/>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 id="2147483699" r:id="rId17"/>
    <p:sldLayoutId id="2147483700" r:id="rId18"/>
    <p:sldLayoutId id="2147483701" r:id="rId19"/>
    <p:sldLayoutId id="2147483702" r:id="rId20"/>
    <p:sldLayoutId id="2147483703" r:id="rId21"/>
    <p:sldLayoutId id="2147483704" r:id="rId22"/>
    <p:sldLayoutId id="2147483705" r:id="rId23"/>
    <p:sldLayoutId id="2147483706" r:id="rId24"/>
    <p:sldLayoutId id="2147483707" r:id="rId25"/>
    <p:sldLayoutId id="2147483708" r:id="rId26"/>
    <p:sldLayoutId id="2147483709" r:id="rId27"/>
    <p:sldLayoutId id="2147483710" r:id="rId28"/>
    <p:sldLayoutId id="2147483711" r:id="rId29"/>
    <p:sldLayoutId id="2147483712" r:id="rId30"/>
    <p:sldLayoutId id="2147483713" r:id="rId31"/>
    <p:sldLayoutId id="2147483714" r:id="rId32"/>
    <p:sldLayoutId id="2147483715" r:id="rId33"/>
    <p:sldLayoutId id="2147483672" r:id="rId34"/>
    <p:sldLayoutId id="2147483673" r:id="rId35"/>
    <p:sldLayoutId id="2147483677" r:id="rId36"/>
    <p:sldLayoutId id="2147483675" r:id="rId37"/>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3" Type="http://schemas.openxmlformats.org/officeDocument/2006/relationships/hyperlink" Target="L6%20Software%20quality.ppt" TargetMode="External"/><Relationship Id="rId2" Type="http://schemas.openxmlformats.org/officeDocument/2006/relationships/notesSlide" Target="../notesSlides/notesSlide12.xml"/><Relationship Id="rId1" Type="http://schemas.openxmlformats.org/officeDocument/2006/relationships/slideLayout" Target="../slideLayouts/slideLayout27.xml"/><Relationship Id="rId5" Type="http://schemas.openxmlformats.org/officeDocument/2006/relationships/hyperlink" Target="ASGKIT%20PROG5.doc" TargetMode="External"/><Relationship Id="rId4" Type="http://schemas.openxmlformats.org/officeDocument/2006/relationships/hyperlink" Target="Using%20PSP2.ppt"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Week2Day7/Using%20PSP2.1.ppt" TargetMode="External"/><Relationship Id="rId3" Type="http://schemas.openxmlformats.org/officeDocument/2006/relationships/hyperlink" Target="../Week2Day7/L7%20Software%20Design%20I.ppt" TargetMode="External"/><Relationship Id="rId7" Type="http://schemas.openxmlformats.org/officeDocument/2006/relationships/hyperlink" Target="../Week2Day7/LST%20EX.doc" TargetMode="External"/><Relationship Id="rId2" Type="http://schemas.openxmlformats.org/officeDocument/2006/relationships/notesSlide" Target="../notesSlides/notesSlide13.xml"/><Relationship Id="rId1" Type="http://schemas.openxmlformats.org/officeDocument/2006/relationships/slideLayout" Target="../slideLayouts/slideLayout28.xml"/><Relationship Id="rId6" Type="http://schemas.openxmlformats.org/officeDocument/2006/relationships/hyperlink" Target="../Week2Day7/SST%20EX.doc" TargetMode="External"/><Relationship Id="rId5" Type="http://schemas.openxmlformats.org/officeDocument/2006/relationships/hyperlink" Target="../Week2Day7/FST%20EX.doc" TargetMode="External"/><Relationship Id="rId4" Type="http://schemas.openxmlformats.org/officeDocument/2006/relationships/hyperlink" Target="../Week2Day7/OST%20EX.doc" TargetMode="External"/><Relationship Id="rId9" Type="http://schemas.openxmlformats.org/officeDocument/2006/relationships/hyperlink" Target="../Week2Day7/ASGKIT%20PROG6.doc"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Week2Day8/L8%20Software%20Design%20II.ppt" TargetMode="External"/><Relationship Id="rId2" Type="http://schemas.openxmlformats.org/officeDocument/2006/relationships/notesSlide" Target="../notesSlides/notesSlide14.xml"/><Relationship Id="rId1" Type="http://schemas.openxmlformats.org/officeDocument/2006/relationships/slideLayout" Target="../slideLayouts/slideLayout29.xml"/><Relationship Id="rId5" Type="http://schemas.openxmlformats.org/officeDocument/2006/relationships/hyperlink" Target="../Week2Day8/ASGKIT%20PROG7.doc" TargetMode="External"/><Relationship Id="rId4" Type="http://schemas.openxmlformats.org/officeDocument/2006/relationships/hyperlink" Target="../Week2Day8/State%20Machine%20Verification%20EX.doc"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Week2Day9/L9%20Design%20verification.ppt" TargetMode="External"/><Relationship Id="rId2" Type="http://schemas.openxmlformats.org/officeDocument/2006/relationships/notesSlide" Target="../notesSlides/notesSlide15.xml"/><Relationship Id="rId1" Type="http://schemas.openxmlformats.org/officeDocument/2006/relationships/slideLayout" Target="../slideLayouts/slideLayout30.xml"/><Relationship Id="rId5" Type="http://schemas.openxmlformats.org/officeDocument/2006/relationships/hyperlink" Target="../Week2Day9/ASGKIT%20PROG8.doc" TargetMode="External"/><Relationship Id="rId4" Type="http://schemas.openxmlformats.org/officeDocument/2006/relationships/hyperlink" Target="../Week2Day9/Design%20Ver.%20EX.doc"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Week2Day10/L10%20Using%20the%20PSP.ppt" TargetMode="External"/><Relationship Id="rId2" Type="http://schemas.openxmlformats.org/officeDocument/2006/relationships/notesSlide" Target="../notesSlides/notesSlide16.xml"/><Relationship Id="rId1" Type="http://schemas.openxmlformats.org/officeDocument/2006/relationships/slideLayout" Target="../slideLayouts/slideLayout31.xml"/><Relationship Id="rId4" Type="http://schemas.openxmlformats.org/officeDocument/2006/relationships/hyperlink" Target="../Week2Day10/ASGKIT%20Final%20Report%20.doc"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Course </a:t>
            </a:r>
            <a:r>
              <a:rPr lang="en-US" dirty="0" smtClean="0"/>
              <a:t>Overview</a:t>
            </a:r>
            <a:endParaRPr lang="en-US" dirty="0"/>
          </a:p>
        </p:txBody>
      </p:sp>
      <p:sp>
        <p:nvSpPr>
          <p:cNvPr id="3" name="Subtitle 2"/>
          <p:cNvSpPr>
            <a:spLocks noGrp="1"/>
          </p:cNvSpPr>
          <p:nvPr>
            <p:ph type="subTitle" idx="1"/>
          </p:nvPr>
        </p:nvSpPr>
        <p:spPr/>
        <p:txBody>
          <a:bodyPr/>
          <a:lstStyle/>
          <a:p>
            <a:r>
              <a:rPr lang="en-US" dirty="0"/>
              <a:t>Personal Software </a:t>
            </a:r>
            <a:r>
              <a:rPr lang="en-US" dirty="0" err="1" smtClean="0"/>
              <a:t>Process</a:t>
            </a:r>
            <a:r>
              <a:rPr lang="en-US" baseline="30000" dirty="0" err="1" smtClean="0"/>
              <a:t>SM</a:t>
            </a:r>
            <a:r>
              <a:rPr lang="en-US" dirty="0" smtClean="0"/>
              <a:t> </a:t>
            </a:r>
            <a:br>
              <a:rPr lang="en-US" dirty="0" smtClean="0"/>
            </a:br>
            <a:r>
              <a:rPr lang="en-US" dirty="0" smtClean="0"/>
              <a:t>for </a:t>
            </a:r>
            <a:r>
              <a:rPr lang="en-US" dirty="0"/>
              <a:t>Engineers: Part </a:t>
            </a:r>
            <a:r>
              <a:rPr lang="en-US" dirty="0" smtClean="0"/>
              <a:t>II</a:t>
            </a:r>
            <a:endParaRPr lang="en-US" dirty="0"/>
          </a:p>
        </p:txBody>
      </p:sp>
    </p:spTree>
    <p:extLst>
      <p:ext uri="{BB962C8B-B14F-4D97-AF65-F5344CB8AC3E}">
        <p14:creationId xmlns:p14="http://schemas.microsoft.com/office/powerpoint/2010/main" val="40088974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6" name="Rectangle 4"/>
          <p:cNvSpPr>
            <a:spLocks noGrp="1" noChangeArrowheads="1"/>
          </p:cNvSpPr>
          <p:nvPr>
            <p:ph type="title"/>
          </p:nvPr>
        </p:nvSpPr>
        <p:spPr/>
        <p:txBody>
          <a:bodyPr/>
          <a:lstStyle/>
          <a:p>
            <a:pPr eaLnBrk="1" hangingPunct="1">
              <a:defRPr/>
            </a:pPr>
            <a:r>
              <a:rPr lang="en-US" smtClean="0">
                <a:cs typeface="+mj-cs"/>
              </a:rPr>
              <a:t>Student Evaluation</a:t>
            </a:r>
          </a:p>
        </p:txBody>
      </p:sp>
      <p:sp>
        <p:nvSpPr>
          <p:cNvPr id="433157" name="Rectangle 5"/>
          <p:cNvSpPr>
            <a:spLocks noGrp="1" noChangeArrowheads="1"/>
          </p:cNvSpPr>
          <p:nvPr>
            <p:ph idx="1"/>
          </p:nvPr>
        </p:nvSpPr>
        <p:spPr/>
        <p:txBody>
          <a:bodyPr/>
          <a:lstStyle/>
          <a:p>
            <a:pPr marL="0" indent="0" eaLnBrk="1" hangingPunct="1">
              <a:defRPr/>
            </a:pPr>
            <a:r>
              <a:rPr lang="en-US" smtClean="0">
                <a:cs typeface="+mn-cs"/>
              </a:rPr>
              <a:t>The factors that affect your evaluation are</a:t>
            </a:r>
          </a:p>
          <a:p>
            <a:pPr lvl="1" eaLnBrk="1" hangingPunct="1">
              <a:defRPr/>
            </a:pPr>
            <a:r>
              <a:rPr lang="en-US" smtClean="0"/>
              <a:t>the quality of the data that you submit</a:t>
            </a:r>
          </a:p>
          <a:p>
            <a:pPr lvl="1" eaLnBrk="1" hangingPunct="1">
              <a:defRPr/>
            </a:pPr>
            <a:r>
              <a:rPr lang="en-US" smtClean="0"/>
              <a:t>the completeness and consistency of your results</a:t>
            </a:r>
          </a:p>
          <a:p>
            <a:pPr lvl="1" eaLnBrk="1" hangingPunct="1">
              <a:defRPr/>
            </a:pPr>
            <a:r>
              <a:rPr lang="en-US" smtClean="0"/>
              <a:t>adherence to the proper order and format of assignment submissions</a:t>
            </a:r>
          </a:p>
          <a:p>
            <a:pPr lvl="1" eaLnBrk="1" hangingPunct="1">
              <a:defRPr/>
            </a:pPr>
            <a:r>
              <a:rPr lang="en-US" smtClean="0"/>
              <a:t>your analysis of your PSP data</a:t>
            </a:r>
          </a:p>
        </p:txBody>
      </p:sp>
    </p:spTree>
    <p:extLst>
      <p:ext uri="{BB962C8B-B14F-4D97-AF65-F5344CB8AC3E}">
        <p14:creationId xmlns:p14="http://schemas.microsoft.com/office/powerpoint/2010/main" val="1051258017"/>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204" name="Rectangle 4"/>
          <p:cNvSpPr>
            <a:spLocks noGrp="1" noChangeArrowheads="1"/>
          </p:cNvSpPr>
          <p:nvPr>
            <p:ph type="title"/>
          </p:nvPr>
        </p:nvSpPr>
        <p:spPr/>
        <p:txBody>
          <a:bodyPr/>
          <a:lstStyle/>
          <a:p>
            <a:pPr eaLnBrk="1" hangingPunct="1">
              <a:defRPr/>
            </a:pPr>
            <a:r>
              <a:rPr lang="en-US" smtClean="0">
                <a:cs typeface="+mj-cs"/>
              </a:rPr>
              <a:t>Instructor Availability</a:t>
            </a:r>
          </a:p>
        </p:txBody>
      </p:sp>
      <p:sp>
        <p:nvSpPr>
          <p:cNvPr id="435205" name="Rectangle 5"/>
          <p:cNvSpPr>
            <a:spLocks noGrp="1" noChangeArrowheads="1"/>
          </p:cNvSpPr>
          <p:nvPr>
            <p:ph idx="1"/>
          </p:nvPr>
        </p:nvSpPr>
        <p:spPr/>
        <p:txBody>
          <a:bodyPr/>
          <a:lstStyle/>
          <a:p>
            <a:pPr marL="0" indent="0" eaLnBrk="1" hangingPunct="1">
              <a:defRPr/>
            </a:pPr>
            <a:r>
              <a:rPr lang="en-US" smtClean="0">
                <a:cs typeface="+mn-cs"/>
              </a:rPr>
              <a:t>Instructors will be available</a:t>
            </a:r>
          </a:p>
          <a:p>
            <a:pPr lvl="1" eaLnBrk="1" hangingPunct="1">
              <a:defRPr/>
            </a:pPr>
            <a:r>
              <a:rPr lang="en-US" smtClean="0"/>
              <a:t>during class hours each day</a:t>
            </a:r>
          </a:p>
          <a:p>
            <a:pPr lvl="1" eaLnBrk="1" hangingPunct="1">
              <a:defRPr/>
            </a:pPr>
            <a:r>
              <a:rPr lang="en-US" smtClean="0"/>
              <a:t>after class by phone or e-mail</a:t>
            </a:r>
          </a:p>
        </p:txBody>
      </p:sp>
    </p:spTree>
    <p:extLst>
      <p:ext uri="{BB962C8B-B14F-4D97-AF65-F5344CB8AC3E}">
        <p14:creationId xmlns:p14="http://schemas.microsoft.com/office/powerpoint/2010/main" val="190087366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756" name="Rectangle 4"/>
          <p:cNvSpPr>
            <a:spLocks noGrp="1" noChangeArrowheads="1"/>
          </p:cNvSpPr>
          <p:nvPr>
            <p:ph type="title"/>
          </p:nvPr>
        </p:nvSpPr>
        <p:spPr/>
        <p:txBody>
          <a:bodyPr/>
          <a:lstStyle/>
          <a:p>
            <a:pPr eaLnBrk="1" hangingPunct="1">
              <a:defRPr/>
            </a:pPr>
            <a:r>
              <a:rPr lang="en-US" smtClean="0">
                <a:cs typeface="+mj-cs"/>
              </a:rPr>
              <a:t>Expectations</a:t>
            </a:r>
          </a:p>
        </p:txBody>
      </p:sp>
      <p:sp>
        <p:nvSpPr>
          <p:cNvPr id="458757" name="Rectangle 5"/>
          <p:cNvSpPr>
            <a:spLocks noGrp="1" noChangeArrowheads="1"/>
          </p:cNvSpPr>
          <p:nvPr>
            <p:ph idx="1"/>
          </p:nvPr>
        </p:nvSpPr>
        <p:spPr/>
        <p:txBody>
          <a:bodyPr/>
          <a:lstStyle/>
          <a:p>
            <a:pPr marL="0" indent="0" eaLnBrk="1" hangingPunct="1">
              <a:defRPr/>
            </a:pPr>
            <a:r>
              <a:rPr lang="en-US" smtClean="0">
                <a:cs typeface="+mn-cs"/>
              </a:rPr>
              <a:t>Students learn the PSP by</a:t>
            </a:r>
          </a:p>
          <a:p>
            <a:pPr lvl="1" eaLnBrk="1" hangingPunct="1">
              <a:defRPr/>
            </a:pPr>
            <a:r>
              <a:rPr lang="en-US" smtClean="0"/>
              <a:t>completing the assigned reading</a:t>
            </a:r>
          </a:p>
          <a:p>
            <a:pPr lvl="1" eaLnBrk="1" hangingPunct="1">
              <a:defRPr/>
            </a:pPr>
            <a:r>
              <a:rPr lang="en-US" smtClean="0"/>
              <a:t>attending the class lectures, tutorials, and workshops</a:t>
            </a:r>
          </a:p>
          <a:p>
            <a:pPr lvl="1" eaLnBrk="1" hangingPunct="1">
              <a:defRPr/>
            </a:pPr>
            <a:r>
              <a:rPr lang="en-US" smtClean="0"/>
              <a:t>completing the assignments</a:t>
            </a:r>
          </a:p>
          <a:p>
            <a:pPr marL="0" indent="0" eaLnBrk="1" hangingPunct="1">
              <a:defRPr/>
            </a:pPr>
            <a:endParaRPr lang="en-US" smtClean="0">
              <a:cs typeface="+mn-cs"/>
            </a:endParaRPr>
          </a:p>
          <a:p>
            <a:pPr marL="0" indent="0" eaLnBrk="1" hangingPunct="1">
              <a:defRPr/>
            </a:pPr>
            <a:r>
              <a:rPr lang="en-US" smtClean="0">
                <a:cs typeface="+mn-cs"/>
              </a:rPr>
              <a:t>You should plan to spend two weeks of classroom time and a few additional days outside of class to complete the course.</a:t>
            </a:r>
          </a:p>
          <a:p>
            <a:pPr marL="0" indent="0" eaLnBrk="1" hangingPunct="1">
              <a:defRPr/>
            </a:pPr>
            <a:endParaRPr lang="en-US" smtClean="0">
              <a:cs typeface="+mn-cs"/>
            </a:endParaRPr>
          </a:p>
          <a:p>
            <a:pPr marL="0" indent="0" eaLnBrk="1" hangingPunct="1">
              <a:defRPr/>
            </a:pPr>
            <a:r>
              <a:rPr lang="en-US" smtClean="0">
                <a:cs typeface="+mn-cs"/>
              </a:rPr>
              <a:t>Each student is expected to make this commitment.</a:t>
            </a:r>
          </a:p>
        </p:txBody>
      </p:sp>
    </p:spTree>
    <p:extLst>
      <p:ext uri="{BB962C8B-B14F-4D97-AF65-F5344CB8AC3E}">
        <p14:creationId xmlns:p14="http://schemas.microsoft.com/office/powerpoint/2010/main" val="898793303"/>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300" name="Rectangle 4"/>
          <p:cNvSpPr>
            <a:spLocks noGrp="1" noChangeArrowheads="1"/>
          </p:cNvSpPr>
          <p:nvPr>
            <p:ph type="title"/>
          </p:nvPr>
        </p:nvSpPr>
        <p:spPr/>
        <p:txBody>
          <a:bodyPr/>
          <a:lstStyle/>
          <a:p>
            <a:pPr eaLnBrk="1" hangingPunct="1">
              <a:defRPr/>
            </a:pPr>
            <a:r>
              <a:rPr lang="en-US" smtClean="0">
                <a:cs typeface="+mj-cs"/>
              </a:rPr>
              <a:t>Ground Rules for Class</a:t>
            </a:r>
          </a:p>
        </p:txBody>
      </p:sp>
      <p:sp>
        <p:nvSpPr>
          <p:cNvPr id="439301" name="Rectangle 5"/>
          <p:cNvSpPr>
            <a:spLocks noGrp="1" noChangeArrowheads="1"/>
          </p:cNvSpPr>
          <p:nvPr>
            <p:ph idx="1"/>
          </p:nvPr>
        </p:nvSpPr>
        <p:spPr/>
        <p:txBody>
          <a:bodyPr>
            <a:normAutofit lnSpcReduction="10000"/>
          </a:bodyPr>
          <a:lstStyle/>
          <a:p>
            <a:pPr marL="419100" indent="-419100" eaLnBrk="1" hangingPunct="1">
              <a:buFontTx/>
              <a:buAutoNum type="arabicPeriod"/>
              <a:defRPr/>
            </a:pPr>
            <a:r>
              <a:rPr lang="en-US" smtClean="0">
                <a:cs typeface="+mn-cs"/>
              </a:rPr>
              <a:t>Be here on time; we will start on time each day.</a:t>
            </a:r>
          </a:p>
          <a:p>
            <a:pPr marL="419100" indent="-419100" eaLnBrk="1" hangingPunct="1">
              <a:buFontTx/>
              <a:buAutoNum type="arabicPeriod"/>
              <a:defRPr/>
            </a:pPr>
            <a:endParaRPr lang="en-US" smtClean="0">
              <a:cs typeface="+mn-cs"/>
            </a:endParaRPr>
          </a:p>
          <a:p>
            <a:pPr marL="419100" indent="-419100" eaLnBrk="1" hangingPunct="1">
              <a:buFontTx/>
              <a:buAutoNum type="arabicPeriod"/>
              <a:defRPr/>
            </a:pPr>
            <a:r>
              <a:rPr lang="en-US" smtClean="0">
                <a:cs typeface="+mn-cs"/>
              </a:rPr>
              <a:t>Attend all sessions; discuss any exceptions with instructors.</a:t>
            </a:r>
          </a:p>
          <a:p>
            <a:pPr marL="419100" indent="-419100" eaLnBrk="1" hangingPunct="1">
              <a:buFontTx/>
              <a:buAutoNum type="arabicPeriod"/>
              <a:defRPr/>
            </a:pPr>
            <a:endParaRPr lang="en-US" smtClean="0">
              <a:cs typeface="+mn-cs"/>
            </a:endParaRPr>
          </a:p>
          <a:p>
            <a:pPr marL="419100" indent="-419100" eaLnBrk="1" hangingPunct="1">
              <a:buFontTx/>
              <a:buAutoNum type="arabicPeriod"/>
              <a:defRPr/>
            </a:pPr>
            <a:r>
              <a:rPr lang="en-US" smtClean="0">
                <a:cs typeface="+mn-cs"/>
              </a:rPr>
              <a:t>Keep this room a </a:t>
            </a:r>
            <a:r>
              <a:rPr lang="ja-JP" altLang="en-US" smtClean="0">
                <a:latin typeface="Arial"/>
                <a:cs typeface="+mn-cs"/>
              </a:rPr>
              <a:t>“</a:t>
            </a:r>
            <a:r>
              <a:rPr lang="en-US" smtClean="0">
                <a:cs typeface="+mn-cs"/>
              </a:rPr>
              <a:t>quiet zone</a:t>
            </a:r>
            <a:r>
              <a:rPr lang="ja-JP" altLang="en-US" smtClean="0">
                <a:latin typeface="Arial"/>
                <a:cs typeface="+mn-cs"/>
              </a:rPr>
              <a:t>”</a:t>
            </a:r>
            <a:r>
              <a:rPr lang="en-US" smtClean="0">
                <a:cs typeface="+mn-cs"/>
              </a:rPr>
              <a:t> during lab periods; move conversations outside</a:t>
            </a:r>
          </a:p>
          <a:p>
            <a:pPr marL="419100" indent="-419100" eaLnBrk="1" hangingPunct="1">
              <a:buFontTx/>
              <a:buAutoNum type="arabicPeriod"/>
              <a:defRPr/>
            </a:pPr>
            <a:endParaRPr lang="en-US" smtClean="0">
              <a:cs typeface="+mn-cs"/>
            </a:endParaRPr>
          </a:p>
          <a:p>
            <a:pPr marL="419100" indent="-419100" eaLnBrk="1" hangingPunct="1">
              <a:buFontTx/>
              <a:buAutoNum type="arabicPeriod"/>
              <a:defRPr/>
            </a:pPr>
            <a:r>
              <a:rPr lang="en-US" smtClean="0">
                <a:cs typeface="+mn-cs"/>
              </a:rPr>
              <a:t>You must use the PSP techniques and methods on the assignments. Your goal is to learn the process, not just to write programs.</a:t>
            </a:r>
          </a:p>
          <a:p>
            <a:pPr marL="419100" indent="-419100" eaLnBrk="1" hangingPunct="1">
              <a:buFontTx/>
              <a:buAutoNum type="arabicPeriod"/>
              <a:defRPr/>
            </a:pPr>
            <a:endParaRPr lang="en-US" smtClean="0">
              <a:cs typeface="+mn-cs"/>
            </a:endParaRPr>
          </a:p>
          <a:p>
            <a:pPr marL="419100" indent="-419100" eaLnBrk="1" hangingPunct="1">
              <a:buFontTx/>
              <a:buAutoNum type="arabicPeriod"/>
              <a:defRPr/>
            </a:pPr>
            <a:r>
              <a:rPr lang="en-US" smtClean="0">
                <a:cs typeface="+mn-cs"/>
              </a:rPr>
              <a:t>Turn in assignments that are correct, complete, and in the proper order.</a:t>
            </a:r>
          </a:p>
        </p:txBody>
      </p:sp>
    </p:spTree>
    <p:extLst>
      <p:ext uri="{BB962C8B-B14F-4D97-AF65-F5344CB8AC3E}">
        <p14:creationId xmlns:p14="http://schemas.microsoft.com/office/powerpoint/2010/main" val="232450778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090" name="Rectangle 2"/>
          <p:cNvSpPr>
            <a:spLocks noGrp="1" noChangeArrowheads="1"/>
          </p:cNvSpPr>
          <p:nvPr>
            <p:ph type="title"/>
          </p:nvPr>
        </p:nvSpPr>
        <p:spPr/>
        <p:txBody>
          <a:bodyPr/>
          <a:lstStyle/>
          <a:p>
            <a:r>
              <a:rPr lang="en-US" smtClean="0"/>
              <a:t>Course Agenda - Week 2 Day 6</a:t>
            </a:r>
          </a:p>
        </p:txBody>
      </p:sp>
      <p:graphicFrame>
        <p:nvGraphicFramePr>
          <p:cNvPr id="473130" name="Group 42"/>
          <p:cNvGraphicFramePr>
            <a:graphicFrameLocks noGrp="1"/>
          </p:cNvGraphicFramePr>
          <p:nvPr>
            <p:ph sz="half" idx="2"/>
            <p:extLst>
              <p:ext uri="{D42A27DB-BD31-4B8C-83A1-F6EECF244321}">
                <p14:modId xmlns:p14="http://schemas.microsoft.com/office/powerpoint/2010/main" val="832220599"/>
              </p:ext>
            </p:extLst>
          </p:nvPr>
        </p:nvGraphicFramePr>
        <p:xfrm>
          <a:off x="3238500" y="1076325"/>
          <a:ext cx="5486400" cy="5019675"/>
        </p:xfrm>
        <a:graphic>
          <a:graphicData uri="http://schemas.openxmlformats.org/drawingml/2006/table">
            <a:tbl>
              <a:tblPr/>
              <a:tblGrid>
                <a:gridCol w="864666"/>
                <a:gridCol w="4621734"/>
              </a:tblGrid>
              <a:tr h="438144">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8:00</a:t>
                      </a:r>
                    </a:p>
                  </a:txBody>
                  <a:tcPr marL="79925" marR="79925" marT="0" marB="107999" horzOverflow="overflow">
                    <a:lnL cap="flat">
                      <a:noFill/>
                    </a:lnL>
                    <a:lnR>
                      <a:noFill/>
                    </a:lnR>
                    <a:lnT cap="fla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Continental breakfast</a:t>
                      </a:r>
                    </a:p>
                  </a:txBody>
                  <a:tcPr marL="79925" marR="79925" marT="0" marB="107999" horzOverflow="overflow">
                    <a:lnL>
                      <a:noFill/>
                    </a:lnL>
                    <a:lnR cap="flat">
                      <a:noFill/>
                    </a:lnR>
                    <a:lnT cap="flat">
                      <a:noFill/>
                    </a:lnT>
                    <a:lnB>
                      <a:noFill/>
                    </a:lnB>
                    <a:lnTlToBr>
                      <a:noFill/>
                    </a:lnTlToBr>
                    <a:lnBlToTr>
                      <a:noFill/>
                    </a:lnBlToTr>
                    <a:noFill/>
                  </a:tcPr>
                </a:tc>
              </a:tr>
              <a:tr h="438144">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8:15</a:t>
                      </a:r>
                    </a:p>
                  </a:txBody>
                  <a:tcPr marL="79925" marR="79925" marT="0" marB="107999"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Class data feedback</a:t>
                      </a:r>
                    </a:p>
                  </a:txBody>
                  <a:tcPr marL="79925" marR="79925" marT="0" marB="107999" horzOverflow="overflow">
                    <a:lnL>
                      <a:noFill/>
                    </a:lnL>
                    <a:lnR cap="flat">
                      <a:noFill/>
                    </a:lnR>
                    <a:lnT>
                      <a:noFill/>
                    </a:lnT>
                    <a:lnB>
                      <a:noFill/>
                    </a:lnB>
                    <a:lnTlToBr>
                      <a:noFill/>
                    </a:lnTlToBr>
                    <a:lnBlToTr>
                      <a:noFill/>
                    </a:lnBlToTr>
                    <a:noFill/>
                  </a:tcPr>
                </a:tc>
              </a:tr>
              <a:tr h="717591">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8:30</a:t>
                      </a:r>
                    </a:p>
                  </a:txBody>
                  <a:tcPr marL="79925" marR="79925" marT="0" marB="107999" horzOverflow="overflow">
                    <a:lnL cap="flat">
                      <a:noFill/>
                    </a:lnL>
                    <a:lnR>
                      <a:noFill/>
                    </a:lnR>
                    <a:lnT>
                      <a:noFill/>
                    </a:lnT>
                    <a:lnB>
                      <a:noFill/>
                    </a:lnB>
                    <a:lnTlToBr>
                      <a:noFill/>
                    </a:lnTlToBr>
                    <a:lnBlToTr>
                      <a:noFill/>
                    </a:lnBlToTr>
                    <a:noFill/>
                  </a:tcPr>
                </a:tc>
                <a:tc>
                  <a:txBody>
                    <a:bodyPr/>
                    <a:lstStyle/>
                    <a:p>
                      <a:pPr marL="0" marR="0" lvl="0" indent="0" algn="l" defTabSz="811213"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Course overview</a:t>
                      </a:r>
                    </a:p>
                    <a:p>
                      <a:pPr marL="0" marR="0" lvl="0" indent="0" algn="l" defTabSz="811213"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hlinkClick r:id="rId3" action="ppaction://hlinkpres?slideindex=1&amp;slidetitle="/>
                        </a:rPr>
                        <a:t>L6. Software quality</a:t>
                      </a:r>
                      <a:endParaRPr kumimoji="0" lang="en-US" sz="2000" b="0" i="0" u="none" strike="noStrike" cap="none" normalizeH="0" baseline="0">
                        <a:ln>
                          <a:noFill/>
                        </a:ln>
                        <a:solidFill>
                          <a:schemeClr val="tx1"/>
                        </a:solidFill>
                        <a:effectLst/>
                        <a:latin typeface="Arial" charset="0"/>
                        <a:ea typeface="ＭＳ Ｐゴシック" charset="0"/>
                      </a:endParaRPr>
                    </a:p>
                  </a:txBody>
                  <a:tcPr marL="79925" marR="79925" marT="0" marB="107999" horzOverflow="overflow">
                    <a:lnL>
                      <a:noFill/>
                    </a:lnL>
                    <a:lnR cap="flat">
                      <a:noFill/>
                    </a:lnR>
                    <a:lnT>
                      <a:noFill/>
                    </a:lnT>
                    <a:lnB>
                      <a:noFill/>
                    </a:lnB>
                    <a:lnTlToBr>
                      <a:noFill/>
                    </a:lnTlToBr>
                    <a:lnBlToTr>
                      <a:noFill/>
                    </a:lnBlToTr>
                    <a:noFill/>
                  </a:tcPr>
                </a:tc>
              </a:tr>
              <a:tr h="439732">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10:00</a:t>
                      </a:r>
                    </a:p>
                  </a:txBody>
                  <a:tcPr marL="79925" marR="79925" marT="0" marB="107999"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Break</a:t>
                      </a:r>
                    </a:p>
                  </a:txBody>
                  <a:tcPr marL="79925" marR="79925" marT="0" marB="107999" horzOverflow="overflow">
                    <a:lnL>
                      <a:noFill/>
                    </a:lnL>
                    <a:lnR cap="flat">
                      <a:noFill/>
                    </a:lnR>
                    <a:lnT>
                      <a:noFill/>
                    </a:lnT>
                    <a:lnB>
                      <a:noFill/>
                    </a:lnB>
                    <a:lnTlToBr>
                      <a:noFill/>
                    </a:lnTlToBr>
                    <a:lnBlToTr>
                      <a:noFill/>
                    </a:lnBlToTr>
                    <a:noFill/>
                  </a:tcPr>
                </a:tc>
              </a:tr>
              <a:tr h="1084249">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10:30</a:t>
                      </a:r>
                    </a:p>
                  </a:txBody>
                  <a:tcPr marL="79925" marR="79925" marT="0" marB="107999" horzOverflow="overflow">
                    <a:lnL cap="flat">
                      <a:noFill/>
                    </a:lnL>
                    <a:lnR>
                      <a:noFill/>
                    </a:lnR>
                    <a:lnT>
                      <a:noFill/>
                    </a:lnT>
                    <a:lnB>
                      <a:noFill/>
                    </a:lnB>
                    <a:lnTlToBr>
                      <a:noFill/>
                    </a:lnTlToBr>
                    <a:lnBlToTr>
                      <a:noFill/>
                    </a:lnBlToTr>
                    <a:noFill/>
                  </a:tcPr>
                </a:tc>
                <a:tc>
                  <a:txBody>
                    <a:bodyPr/>
                    <a:lstStyle/>
                    <a:p>
                      <a:pPr marL="0" marR="0" lvl="0" indent="0" algn="l" defTabSz="811213"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Lab session</a:t>
                      </a:r>
                    </a:p>
                    <a:p>
                      <a:pPr marL="0" marR="0" lvl="0" indent="0" algn="l" defTabSz="811213"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 </a:t>
                      </a:r>
                      <a:r>
                        <a:rPr kumimoji="0" lang="en-US" sz="2000" b="0" i="0" u="none" strike="noStrike" cap="none" normalizeH="0" baseline="0">
                          <a:ln>
                            <a:noFill/>
                          </a:ln>
                          <a:solidFill>
                            <a:schemeClr val="tx1"/>
                          </a:solidFill>
                          <a:effectLst/>
                          <a:latin typeface="Arial" charset="0"/>
                          <a:ea typeface="ＭＳ Ｐゴシック" charset="0"/>
                          <a:hlinkClick r:id="rId4" action="ppaction://hlinkpres?slideindex=1&amp;slidetitle="/>
                        </a:rPr>
                        <a:t>Using PSP2 tutorial</a:t>
                      </a:r>
                      <a:endParaRPr kumimoji="0" lang="en-US" sz="2000" b="0" i="0" u="none" strike="noStrike" cap="none" normalizeH="0" baseline="0">
                        <a:ln>
                          <a:noFill/>
                        </a:ln>
                        <a:solidFill>
                          <a:schemeClr val="tx1"/>
                        </a:solidFill>
                        <a:effectLst/>
                        <a:latin typeface="Arial" charset="0"/>
                        <a:ea typeface="ＭＳ Ｐゴシック" charset="0"/>
                      </a:endParaRPr>
                    </a:p>
                    <a:p>
                      <a:pPr marL="0" marR="0" lvl="0" indent="0" algn="l" defTabSz="811213"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 </a:t>
                      </a:r>
                      <a:r>
                        <a:rPr kumimoji="0" lang="en-US" sz="2000" b="0" i="0" u="none" strike="noStrike" cap="none" normalizeH="0" baseline="0">
                          <a:ln>
                            <a:noFill/>
                          </a:ln>
                          <a:solidFill>
                            <a:schemeClr val="tx1"/>
                          </a:solidFill>
                          <a:effectLst/>
                          <a:latin typeface="Arial" charset="0"/>
                          <a:ea typeface="ＭＳ Ｐゴシック" charset="0"/>
                          <a:hlinkClick r:id="rId5" action="ppaction://hlinkfile"/>
                        </a:rPr>
                        <a:t>Program 5 assignment</a:t>
                      </a:r>
                      <a:endParaRPr kumimoji="0" lang="en-US" sz="2000" b="0" i="0" u="none" strike="noStrike" cap="none" normalizeH="0" baseline="0">
                        <a:ln>
                          <a:noFill/>
                        </a:ln>
                        <a:solidFill>
                          <a:schemeClr val="tx1"/>
                        </a:solidFill>
                        <a:effectLst/>
                        <a:latin typeface="Arial" charset="0"/>
                        <a:ea typeface="ＭＳ Ｐゴシック" charset="0"/>
                      </a:endParaRPr>
                    </a:p>
                  </a:txBody>
                  <a:tcPr marL="79925" marR="79925" marT="0" marB="107999" horzOverflow="overflow">
                    <a:lnL>
                      <a:noFill/>
                    </a:lnL>
                    <a:lnR cap="flat">
                      <a:noFill/>
                    </a:lnR>
                    <a:lnT>
                      <a:noFill/>
                    </a:lnT>
                    <a:lnB>
                      <a:noFill/>
                    </a:lnB>
                    <a:lnTlToBr>
                      <a:noFill/>
                    </a:lnTlToBr>
                    <a:lnBlToTr>
                      <a:noFill/>
                    </a:lnBlToTr>
                    <a:noFill/>
                  </a:tcPr>
                </a:tc>
              </a:tr>
              <a:tr h="439732">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12:00</a:t>
                      </a:r>
                    </a:p>
                  </a:txBody>
                  <a:tcPr marL="79925" marR="79925" marT="0" marB="107999"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Lunch</a:t>
                      </a:r>
                    </a:p>
                  </a:txBody>
                  <a:tcPr marL="79925" marR="79925" marT="0" marB="107999" horzOverflow="overflow">
                    <a:lnL>
                      <a:noFill/>
                    </a:lnL>
                    <a:lnR cap="flat">
                      <a:noFill/>
                    </a:lnR>
                    <a:lnT>
                      <a:noFill/>
                    </a:lnT>
                    <a:lnB>
                      <a:noFill/>
                    </a:lnB>
                    <a:lnTlToBr>
                      <a:noFill/>
                    </a:lnTlToBr>
                    <a:lnBlToTr>
                      <a:noFill/>
                    </a:lnBlToTr>
                    <a:noFill/>
                  </a:tcPr>
                </a:tc>
              </a:tr>
              <a:tr h="438144">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1:00</a:t>
                      </a:r>
                    </a:p>
                  </a:txBody>
                  <a:tcPr marL="79925" marR="79925" marT="0" marB="107999" horzOverflow="overflow">
                    <a:lnL cap="flat">
                      <a:noFill/>
                    </a:lnL>
                    <a:lnR>
                      <a:noFill/>
                    </a:lnR>
                    <a:lnT>
                      <a:noFill/>
                    </a:lnT>
                    <a:lnB cap="flat">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Lab session (continued)</a:t>
                      </a:r>
                    </a:p>
                  </a:txBody>
                  <a:tcPr marL="79925" marR="79925" marT="0" marB="107999" horzOverflow="overflow">
                    <a:lnL>
                      <a:noFill/>
                    </a:lnL>
                    <a:lnR cap="flat">
                      <a:noFill/>
                    </a:lnR>
                    <a:ln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302563624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162" name="Rectangle 2"/>
          <p:cNvSpPr>
            <a:spLocks noGrp="1" noChangeArrowheads="1"/>
          </p:cNvSpPr>
          <p:nvPr>
            <p:ph type="title"/>
          </p:nvPr>
        </p:nvSpPr>
        <p:spPr/>
        <p:txBody>
          <a:bodyPr/>
          <a:lstStyle/>
          <a:p>
            <a:r>
              <a:rPr lang="en-US" smtClean="0"/>
              <a:t>Course Agenda - Week 2 Day 7</a:t>
            </a:r>
          </a:p>
        </p:txBody>
      </p:sp>
      <p:graphicFrame>
        <p:nvGraphicFramePr>
          <p:cNvPr id="476206" name="Group 46"/>
          <p:cNvGraphicFramePr>
            <a:graphicFrameLocks noGrp="1"/>
          </p:cNvGraphicFramePr>
          <p:nvPr>
            <p:ph sz="half" idx="2"/>
            <p:extLst>
              <p:ext uri="{D42A27DB-BD31-4B8C-83A1-F6EECF244321}">
                <p14:modId xmlns:p14="http://schemas.microsoft.com/office/powerpoint/2010/main" val="3567298944"/>
              </p:ext>
            </p:extLst>
          </p:nvPr>
        </p:nvGraphicFramePr>
        <p:xfrm>
          <a:off x="3238500" y="1076325"/>
          <a:ext cx="5486400" cy="5019675"/>
        </p:xfrm>
        <a:graphic>
          <a:graphicData uri="http://schemas.openxmlformats.org/drawingml/2006/table">
            <a:tbl>
              <a:tblPr/>
              <a:tblGrid>
                <a:gridCol w="864666"/>
                <a:gridCol w="4621734"/>
              </a:tblGrid>
              <a:tr h="412774">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8:00</a:t>
                      </a:r>
                    </a:p>
                  </a:txBody>
                  <a:tcPr marL="79925" marR="79925" marT="0" marB="107993" horzOverflow="overflow">
                    <a:lnL cap="flat">
                      <a:noFill/>
                    </a:lnL>
                    <a:lnR>
                      <a:noFill/>
                    </a:lnR>
                    <a:lnT cap="fla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Continental breakfast</a:t>
                      </a:r>
                    </a:p>
                  </a:txBody>
                  <a:tcPr marL="79925" marR="79925" marT="0" marB="107993" horzOverflow="overflow">
                    <a:lnL>
                      <a:noFill/>
                    </a:lnL>
                    <a:lnR cap="flat">
                      <a:noFill/>
                    </a:lnR>
                    <a:lnT cap="flat">
                      <a:noFill/>
                    </a:lnT>
                    <a:lnB>
                      <a:noFill/>
                    </a:lnB>
                    <a:lnTlToBr>
                      <a:noFill/>
                    </a:lnTlToBr>
                    <a:lnBlToTr>
                      <a:noFill/>
                    </a:lnBlToTr>
                    <a:noFill/>
                  </a:tcPr>
                </a:tc>
              </a:tr>
              <a:tr h="412774">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8:15</a:t>
                      </a:r>
                    </a:p>
                  </a:txBody>
                  <a:tcPr marL="79925" marR="79925" marT="0" marB="107993"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Class data feedback</a:t>
                      </a:r>
                    </a:p>
                  </a:txBody>
                  <a:tcPr marL="79925" marR="79925" marT="0" marB="107993" horzOverflow="overflow">
                    <a:lnL>
                      <a:noFill/>
                    </a:lnL>
                    <a:lnR cap="flat">
                      <a:noFill/>
                    </a:lnR>
                    <a:lnT>
                      <a:noFill/>
                    </a:lnT>
                    <a:lnB>
                      <a:noFill/>
                    </a:lnB>
                    <a:lnTlToBr>
                      <a:noFill/>
                    </a:lnTlToBr>
                    <a:lnBlToTr>
                      <a:noFill/>
                    </a:lnBlToTr>
                    <a:noFill/>
                  </a:tcPr>
                </a:tc>
              </a:tr>
              <a:tr h="1631898">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8:30</a:t>
                      </a:r>
                    </a:p>
                  </a:txBody>
                  <a:tcPr marL="79925" marR="79925" marT="0" marB="107993" horzOverflow="overflow">
                    <a:lnL cap="flat">
                      <a:noFill/>
                    </a:lnL>
                    <a:lnR>
                      <a:noFill/>
                    </a:lnR>
                    <a:lnT>
                      <a:noFill/>
                    </a:lnT>
                    <a:lnB>
                      <a:noFill/>
                    </a:lnB>
                    <a:lnTlToBr>
                      <a:noFill/>
                    </a:lnTlToBr>
                    <a:lnBlToTr>
                      <a:noFill/>
                    </a:lnBlToTr>
                    <a:noFill/>
                  </a:tcPr>
                </a:tc>
                <a:tc>
                  <a:txBody>
                    <a:bodyPr/>
                    <a:lstStyle/>
                    <a:p>
                      <a:pPr marL="0" marR="0" lvl="0" indent="0" algn="l" defTabSz="811213"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hlinkClick r:id="rId3" action="ppaction://hlinkpres?slideindex=1&amp;slidetitle="/>
                        </a:rPr>
                        <a:t>L7. Software Design I</a:t>
                      </a:r>
                      <a:endParaRPr kumimoji="0" lang="en-US" sz="2000" b="0" i="0" u="none" strike="noStrike" cap="none" normalizeH="0" baseline="0">
                        <a:ln>
                          <a:noFill/>
                        </a:ln>
                        <a:solidFill>
                          <a:schemeClr val="tx1"/>
                        </a:solidFill>
                        <a:effectLst/>
                        <a:latin typeface="Arial" charset="0"/>
                        <a:ea typeface="ＭＳ Ｐゴシック" charset="0"/>
                      </a:endParaRPr>
                    </a:p>
                    <a:p>
                      <a:pPr marL="0" marR="0" lvl="0" indent="0" algn="l" defTabSz="811213"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hlinkClick r:id="rId4" action="ppaction://hlinkfile"/>
                        </a:rPr>
                        <a:t>Operational specification template exercise</a:t>
                      </a:r>
                      <a:endParaRPr kumimoji="0" lang="en-US" sz="2000" b="0" i="0" u="none" strike="noStrike" cap="none" normalizeH="0" baseline="0">
                        <a:ln>
                          <a:noFill/>
                        </a:ln>
                        <a:solidFill>
                          <a:schemeClr val="tx1"/>
                        </a:solidFill>
                        <a:effectLst/>
                        <a:latin typeface="Arial" charset="0"/>
                        <a:ea typeface="ＭＳ Ｐゴシック" charset="0"/>
                      </a:endParaRPr>
                    </a:p>
                    <a:p>
                      <a:pPr marL="0" marR="0" lvl="0" indent="0" algn="l" defTabSz="811213"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hlinkClick r:id="rId5" action="ppaction://hlinkfile"/>
                        </a:rPr>
                        <a:t>Functional specification template exercise</a:t>
                      </a:r>
                      <a:r>
                        <a:rPr kumimoji="0" lang="en-US" sz="2000" b="0" i="0" u="none" strike="noStrike" cap="none" normalizeH="0" baseline="0">
                          <a:ln>
                            <a:noFill/>
                          </a:ln>
                          <a:solidFill>
                            <a:schemeClr val="tx1"/>
                          </a:solidFill>
                          <a:effectLst/>
                          <a:latin typeface="Arial" charset="0"/>
                          <a:ea typeface="ＭＳ Ｐゴシック" charset="0"/>
                        </a:rPr>
                        <a:t/>
                      </a:r>
                      <a:br>
                        <a:rPr kumimoji="0" lang="en-US" sz="2000" b="0" i="0" u="none" strike="noStrike" cap="none" normalizeH="0" baseline="0">
                          <a:ln>
                            <a:noFill/>
                          </a:ln>
                          <a:solidFill>
                            <a:schemeClr val="tx1"/>
                          </a:solidFill>
                          <a:effectLst/>
                          <a:latin typeface="Arial" charset="0"/>
                          <a:ea typeface="ＭＳ Ｐゴシック" charset="0"/>
                        </a:rPr>
                      </a:br>
                      <a:r>
                        <a:rPr kumimoji="0" lang="en-US" sz="2000" b="0" i="0" u="none" strike="noStrike" cap="none" normalizeH="0" baseline="0">
                          <a:ln>
                            <a:noFill/>
                          </a:ln>
                          <a:solidFill>
                            <a:schemeClr val="tx1"/>
                          </a:solidFill>
                          <a:effectLst/>
                          <a:latin typeface="Arial" charset="0"/>
                          <a:ea typeface="ＭＳ Ｐゴシック" charset="0"/>
                          <a:hlinkClick r:id="rId6" action="ppaction://hlinkfile"/>
                        </a:rPr>
                        <a:t>State specification template exercise</a:t>
                      </a:r>
                      <a:endParaRPr kumimoji="0" lang="en-US" sz="2000" b="0" i="0" u="none" strike="noStrike" cap="none" normalizeH="0" baseline="0">
                        <a:ln>
                          <a:noFill/>
                        </a:ln>
                        <a:solidFill>
                          <a:schemeClr val="tx1"/>
                        </a:solidFill>
                        <a:effectLst/>
                        <a:latin typeface="Arial" charset="0"/>
                        <a:ea typeface="ＭＳ Ｐゴシック" charset="0"/>
                      </a:endParaRPr>
                    </a:p>
                    <a:p>
                      <a:pPr marL="0" marR="0" lvl="0" indent="0" algn="l" defTabSz="811213"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hlinkClick r:id="rId7" action="ppaction://hlinkfile"/>
                        </a:rPr>
                        <a:t>Logic specification template exercise</a:t>
                      </a:r>
                      <a:endParaRPr kumimoji="0" lang="en-US" sz="2000" b="0" i="0" u="none" strike="noStrike" cap="none" normalizeH="0" baseline="0">
                        <a:ln>
                          <a:noFill/>
                        </a:ln>
                        <a:solidFill>
                          <a:schemeClr val="tx1"/>
                        </a:solidFill>
                        <a:effectLst/>
                        <a:latin typeface="Arial" charset="0"/>
                        <a:ea typeface="ＭＳ Ｐゴシック" charset="0"/>
                      </a:endParaRPr>
                    </a:p>
                  </a:txBody>
                  <a:tcPr marL="79925" marR="79925" marT="0" marB="107993" horzOverflow="overflow">
                    <a:lnL>
                      <a:noFill/>
                    </a:lnL>
                    <a:lnR cap="flat">
                      <a:noFill/>
                    </a:lnR>
                    <a:lnT>
                      <a:noFill/>
                    </a:lnT>
                    <a:lnB>
                      <a:noFill/>
                    </a:lnB>
                    <a:lnTlToBr>
                      <a:noFill/>
                    </a:lnTlToBr>
                    <a:lnBlToTr>
                      <a:noFill/>
                    </a:lnBlToTr>
                    <a:noFill/>
                  </a:tcPr>
                </a:tc>
              </a:tr>
              <a:tr h="412774">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10:00</a:t>
                      </a:r>
                    </a:p>
                  </a:txBody>
                  <a:tcPr marL="79925" marR="79925" marT="0" marB="107993"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Break</a:t>
                      </a:r>
                    </a:p>
                  </a:txBody>
                  <a:tcPr marL="79925" marR="79925" marT="0" marB="107993" horzOverflow="overflow">
                    <a:lnL>
                      <a:noFill/>
                    </a:lnL>
                    <a:lnR cap="flat">
                      <a:noFill/>
                    </a:lnR>
                    <a:lnT>
                      <a:noFill/>
                    </a:lnT>
                    <a:lnB>
                      <a:noFill/>
                    </a:lnB>
                    <a:lnTlToBr>
                      <a:noFill/>
                    </a:lnTlToBr>
                    <a:lnBlToTr>
                      <a:noFill/>
                    </a:lnBlToTr>
                    <a:noFill/>
                  </a:tcPr>
                </a:tc>
              </a:tr>
              <a:tr h="1022336">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10:30</a:t>
                      </a:r>
                    </a:p>
                  </a:txBody>
                  <a:tcPr marL="79925" marR="79925" marT="0" marB="107993" horzOverflow="overflow">
                    <a:lnL cap="flat">
                      <a:noFill/>
                    </a:lnL>
                    <a:lnR>
                      <a:noFill/>
                    </a:lnR>
                    <a:lnT>
                      <a:noFill/>
                    </a:lnT>
                    <a:lnB>
                      <a:noFill/>
                    </a:lnB>
                    <a:lnTlToBr>
                      <a:noFill/>
                    </a:lnTlToBr>
                    <a:lnBlToTr>
                      <a:noFill/>
                    </a:lnBlToTr>
                    <a:noFill/>
                  </a:tcPr>
                </a:tc>
                <a:tc>
                  <a:txBody>
                    <a:bodyPr/>
                    <a:lstStyle/>
                    <a:p>
                      <a:pPr marL="0" marR="0" lvl="0" indent="0" algn="l" defTabSz="811213"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Lab session</a:t>
                      </a:r>
                    </a:p>
                    <a:p>
                      <a:pPr marL="0" marR="0" lvl="0" indent="0" algn="l" defTabSz="811213"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 </a:t>
                      </a:r>
                      <a:r>
                        <a:rPr kumimoji="0" lang="en-US" sz="2000" b="0" i="0" u="none" strike="noStrike" cap="none" normalizeH="0" baseline="0">
                          <a:ln>
                            <a:noFill/>
                          </a:ln>
                          <a:solidFill>
                            <a:schemeClr val="tx1"/>
                          </a:solidFill>
                          <a:effectLst/>
                          <a:latin typeface="Arial" charset="0"/>
                          <a:ea typeface="ＭＳ Ｐゴシック" charset="0"/>
                          <a:hlinkClick r:id="rId8" action="ppaction://hlinkpres?slideindex=1&amp;slidetitle="/>
                        </a:rPr>
                        <a:t>Using PSP2.1 tutorial</a:t>
                      </a:r>
                      <a:endParaRPr kumimoji="0" lang="en-US" sz="2000" b="0" i="0" u="none" strike="noStrike" cap="none" normalizeH="0" baseline="0">
                        <a:ln>
                          <a:noFill/>
                        </a:ln>
                        <a:solidFill>
                          <a:schemeClr val="tx1"/>
                        </a:solidFill>
                        <a:effectLst/>
                        <a:latin typeface="Arial" charset="0"/>
                        <a:ea typeface="ＭＳ Ｐゴシック" charset="0"/>
                      </a:endParaRPr>
                    </a:p>
                    <a:p>
                      <a:pPr marL="0" marR="0" lvl="0" indent="0" algn="l" defTabSz="811213"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 </a:t>
                      </a:r>
                      <a:r>
                        <a:rPr kumimoji="0" lang="en-US" sz="2000" b="0" i="0" u="none" strike="noStrike" cap="none" normalizeH="0" baseline="0">
                          <a:ln>
                            <a:noFill/>
                          </a:ln>
                          <a:solidFill>
                            <a:schemeClr val="tx1"/>
                          </a:solidFill>
                          <a:effectLst/>
                          <a:latin typeface="Arial" charset="0"/>
                          <a:ea typeface="ＭＳ Ｐゴシック" charset="0"/>
                          <a:hlinkClick r:id="rId9" action="ppaction://hlinkfile"/>
                        </a:rPr>
                        <a:t>Program 6 assignment</a:t>
                      </a:r>
                      <a:endParaRPr kumimoji="0" lang="en-US" sz="2000" b="0" i="0" u="none" strike="noStrike" cap="none" normalizeH="0" baseline="0">
                        <a:ln>
                          <a:noFill/>
                        </a:ln>
                        <a:solidFill>
                          <a:schemeClr val="tx1"/>
                        </a:solidFill>
                        <a:effectLst/>
                        <a:latin typeface="Arial" charset="0"/>
                        <a:ea typeface="ＭＳ Ｐゴシック" charset="0"/>
                      </a:endParaRPr>
                    </a:p>
                  </a:txBody>
                  <a:tcPr marL="79925" marR="79925" marT="0" marB="107993" horzOverflow="overflow">
                    <a:lnL>
                      <a:noFill/>
                    </a:lnL>
                    <a:lnR cap="flat">
                      <a:noFill/>
                    </a:lnR>
                    <a:lnT>
                      <a:noFill/>
                    </a:lnT>
                    <a:lnB>
                      <a:noFill/>
                    </a:lnB>
                    <a:lnTlToBr>
                      <a:noFill/>
                    </a:lnTlToBr>
                    <a:lnBlToTr>
                      <a:noFill/>
                    </a:lnBlToTr>
                    <a:noFill/>
                  </a:tcPr>
                </a:tc>
              </a:tr>
              <a:tr h="412774">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12:00</a:t>
                      </a:r>
                    </a:p>
                  </a:txBody>
                  <a:tcPr marL="79925" marR="79925" marT="0" marB="107993"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Lunch</a:t>
                      </a:r>
                    </a:p>
                  </a:txBody>
                  <a:tcPr marL="79925" marR="79925" marT="0" marB="107993" horzOverflow="overflow">
                    <a:lnL>
                      <a:noFill/>
                    </a:lnL>
                    <a:lnR cap="flat">
                      <a:noFill/>
                    </a:lnR>
                    <a:lnT>
                      <a:noFill/>
                    </a:lnT>
                    <a:lnB>
                      <a:noFill/>
                    </a:lnB>
                    <a:lnTlToBr>
                      <a:noFill/>
                    </a:lnTlToBr>
                    <a:lnBlToTr>
                      <a:noFill/>
                    </a:lnBlToTr>
                    <a:noFill/>
                  </a:tcPr>
                </a:tc>
              </a:tr>
              <a:tr h="503207">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1:00</a:t>
                      </a:r>
                    </a:p>
                  </a:txBody>
                  <a:tcPr marL="79925" marR="79925" marT="0" marB="107993" horzOverflow="overflow">
                    <a:lnL cap="flat">
                      <a:noFill/>
                    </a:lnL>
                    <a:lnR>
                      <a:noFill/>
                    </a:lnR>
                    <a:lnT>
                      <a:noFill/>
                    </a:lnT>
                    <a:lnB cap="flat">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Lab session (continued)</a:t>
                      </a:r>
                    </a:p>
                  </a:txBody>
                  <a:tcPr marL="79925" marR="79925" marT="0" marB="107993" horzOverflow="overflow">
                    <a:lnL>
                      <a:noFill/>
                    </a:lnL>
                    <a:lnR cap="flat">
                      <a:noFill/>
                    </a:lnR>
                    <a:ln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47008192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234" name="Rectangle 2"/>
          <p:cNvSpPr>
            <a:spLocks noGrp="1" noChangeArrowheads="1"/>
          </p:cNvSpPr>
          <p:nvPr>
            <p:ph type="title"/>
          </p:nvPr>
        </p:nvSpPr>
        <p:spPr/>
        <p:txBody>
          <a:bodyPr/>
          <a:lstStyle/>
          <a:p>
            <a:r>
              <a:rPr lang="en-US" smtClean="0"/>
              <a:t>Course Agenda - Week 2 Day 8</a:t>
            </a:r>
          </a:p>
        </p:txBody>
      </p:sp>
      <p:graphicFrame>
        <p:nvGraphicFramePr>
          <p:cNvPr id="479288" name="Group 56"/>
          <p:cNvGraphicFramePr>
            <a:graphicFrameLocks noGrp="1"/>
          </p:cNvGraphicFramePr>
          <p:nvPr>
            <p:ph sz="half" idx="2"/>
            <p:extLst>
              <p:ext uri="{D42A27DB-BD31-4B8C-83A1-F6EECF244321}">
                <p14:modId xmlns:p14="http://schemas.microsoft.com/office/powerpoint/2010/main" val="887569895"/>
              </p:ext>
            </p:extLst>
          </p:nvPr>
        </p:nvGraphicFramePr>
        <p:xfrm>
          <a:off x="3238500" y="1076325"/>
          <a:ext cx="5486400" cy="5019675"/>
        </p:xfrm>
        <a:graphic>
          <a:graphicData uri="http://schemas.openxmlformats.org/drawingml/2006/table">
            <a:tbl>
              <a:tblPr/>
              <a:tblGrid>
                <a:gridCol w="864666"/>
                <a:gridCol w="4621734"/>
              </a:tblGrid>
              <a:tr h="412759">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8:00</a:t>
                      </a:r>
                    </a:p>
                  </a:txBody>
                  <a:tcPr marL="79925" marR="79925" marT="0" marB="107989" horzOverflow="overflow">
                    <a:lnL cap="flat">
                      <a:noFill/>
                    </a:lnL>
                    <a:lnR>
                      <a:noFill/>
                    </a:lnR>
                    <a:lnT cap="fla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Continental breakfast</a:t>
                      </a:r>
                    </a:p>
                  </a:txBody>
                  <a:tcPr marL="79925" marR="79925" marT="0" marB="107989" horzOverflow="overflow">
                    <a:lnL>
                      <a:noFill/>
                    </a:lnL>
                    <a:lnR cap="flat">
                      <a:noFill/>
                    </a:lnR>
                    <a:lnT cap="flat">
                      <a:noFill/>
                    </a:lnT>
                    <a:lnB>
                      <a:noFill/>
                    </a:lnB>
                    <a:lnTlToBr>
                      <a:noFill/>
                    </a:lnTlToBr>
                    <a:lnBlToTr>
                      <a:noFill/>
                    </a:lnBlToTr>
                    <a:noFill/>
                  </a:tcPr>
                </a:tc>
              </a:tr>
              <a:tr h="412759">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8:15</a:t>
                      </a:r>
                    </a:p>
                  </a:txBody>
                  <a:tcPr marL="79925" marR="79925" marT="0" marB="107989"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Class data feedback</a:t>
                      </a:r>
                    </a:p>
                  </a:txBody>
                  <a:tcPr marL="79925" marR="79925" marT="0" marB="107989" horzOverflow="overflow">
                    <a:lnL>
                      <a:noFill/>
                    </a:lnL>
                    <a:lnR cap="flat">
                      <a:noFill/>
                    </a:lnR>
                    <a:lnT>
                      <a:noFill/>
                    </a:lnT>
                    <a:lnB>
                      <a:noFill/>
                    </a:lnB>
                    <a:lnTlToBr>
                      <a:noFill/>
                    </a:lnTlToBr>
                    <a:lnBlToTr>
                      <a:noFill/>
                    </a:lnBlToTr>
                    <a:noFill/>
                  </a:tcPr>
                </a:tc>
              </a:tr>
              <a:tr h="717528">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8:30</a:t>
                      </a:r>
                    </a:p>
                  </a:txBody>
                  <a:tcPr marL="79925" marR="79925" marT="0" marB="107989" horzOverflow="overflow">
                    <a:lnL cap="flat">
                      <a:noFill/>
                    </a:lnL>
                    <a:lnR>
                      <a:noFill/>
                    </a:lnR>
                    <a:lnT>
                      <a:noFill/>
                    </a:lnT>
                    <a:lnB>
                      <a:noFill/>
                    </a:lnB>
                    <a:lnTlToBr>
                      <a:noFill/>
                    </a:lnTlToBr>
                    <a:lnBlToTr>
                      <a:noFill/>
                    </a:lnBlToTr>
                    <a:noFill/>
                  </a:tcPr>
                </a:tc>
                <a:tc>
                  <a:txBody>
                    <a:bodyPr/>
                    <a:lstStyle/>
                    <a:p>
                      <a:pPr marL="0" marR="0" lvl="0" indent="0" algn="l" defTabSz="811213"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hlinkClick r:id="rId3" action="ppaction://hlinkpres?slideindex=1&amp;slidetitle="/>
                        </a:rPr>
                        <a:t>L8. Software design II</a:t>
                      </a:r>
                      <a:r>
                        <a:rPr kumimoji="0" lang="en-US" sz="2000" b="0" i="0" u="none" strike="noStrike" cap="none" normalizeH="0" baseline="0">
                          <a:ln>
                            <a:noFill/>
                          </a:ln>
                          <a:solidFill>
                            <a:schemeClr val="tx1"/>
                          </a:solidFill>
                          <a:effectLst/>
                          <a:latin typeface="Arial" charset="0"/>
                          <a:ea typeface="ＭＳ Ｐゴシック" charset="0"/>
                        </a:rPr>
                        <a:t/>
                      </a:r>
                      <a:br>
                        <a:rPr kumimoji="0" lang="en-US" sz="2000" b="0" i="0" u="none" strike="noStrike" cap="none" normalizeH="0" baseline="0">
                          <a:ln>
                            <a:noFill/>
                          </a:ln>
                          <a:solidFill>
                            <a:schemeClr val="tx1"/>
                          </a:solidFill>
                          <a:effectLst/>
                          <a:latin typeface="Arial" charset="0"/>
                          <a:ea typeface="ＭＳ Ｐゴシック" charset="0"/>
                        </a:rPr>
                      </a:br>
                      <a:r>
                        <a:rPr kumimoji="0" lang="en-US" sz="2000" b="0" i="0" u="none" strike="noStrike" cap="none" normalizeH="0" baseline="0">
                          <a:ln>
                            <a:noFill/>
                          </a:ln>
                          <a:solidFill>
                            <a:schemeClr val="tx1"/>
                          </a:solidFill>
                          <a:effectLst/>
                          <a:latin typeface="Arial" charset="0"/>
                          <a:ea typeface="ＭＳ Ｐゴシック" charset="0"/>
                          <a:hlinkClick r:id="rId4" action="ppaction://hlinkfile"/>
                        </a:rPr>
                        <a:t>State machine verification exercise</a:t>
                      </a:r>
                      <a:endParaRPr kumimoji="0" lang="en-US" sz="2000" b="0" i="0" u="none" strike="noStrike" cap="none" normalizeH="0" baseline="0">
                        <a:ln>
                          <a:noFill/>
                        </a:ln>
                        <a:solidFill>
                          <a:schemeClr val="tx1"/>
                        </a:solidFill>
                        <a:effectLst/>
                        <a:latin typeface="Arial" charset="0"/>
                        <a:ea typeface="ＭＳ Ｐゴシック" charset="0"/>
                      </a:endParaRPr>
                    </a:p>
                  </a:txBody>
                  <a:tcPr marL="79925" marR="79925" marT="0" marB="107989" horzOverflow="overflow">
                    <a:lnL>
                      <a:noFill/>
                    </a:lnL>
                    <a:lnR cap="flat">
                      <a:noFill/>
                    </a:lnR>
                    <a:lnT>
                      <a:noFill/>
                    </a:lnT>
                    <a:lnB>
                      <a:noFill/>
                    </a:lnB>
                    <a:lnTlToBr>
                      <a:noFill/>
                    </a:lnTlToBr>
                    <a:lnBlToTr>
                      <a:noFill/>
                    </a:lnBlToTr>
                    <a:noFill/>
                  </a:tcPr>
                </a:tc>
              </a:tr>
              <a:tr h="412759">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10:00</a:t>
                      </a:r>
                    </a:p>
                  </a:txBody>
                  <a:tcPr marL="79925" marR="79925" marT="0" marB="107989"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Break</a:t>
                      </a:r>
                    </a:p>
                  </a:txBody>
                  <a:tcPr marL="79925" marR="79925" marT="0" marB="107989" horzOverflow="overflow">
                    <a:lnL>
                      <a:noFill/>
                    </a:lnL>
                    <a:lnR cap="flat">
                      <a:noFill/>
                    </a:lnR>
                    <a:lnT>
                      <a:noFill/>
                    </a:lnT>
                    <a:lnB>
                      <a:noFill/>
                    </a:lnB>
                    <a:lnTlToBr>
                      <a:noFill/>
                    </a:lnTlToBr>
                    <a:lnBlToTr>
                      <a:noFill/>
                    </a:lnBlToTr>
                    <a:noFill/>
                  </a:tcPr>
                </a:tc>
              </a:tr>
              <a:tr h="717528">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10:30</a:t>
                      </a:r>
                    </a:p>
                  </a:txBody>
                  <a:tcPr marL="79925" marR="79925" marT="0" marB="107989" horzOverflow="overflow">
                    <a:lnL cap="flat">
                      <a:noFill/>
                    </a:lnL>
                    <a:lnR>
                      <a:noFill/>
                    </a:lnR>
                    <a:lnT>
                      <a:noFill/>
                    </a:lnT>
                    <a:lnB>
                      <a:noFill/>
                    </a:lnB>
                    <a:lnTlToBr>
                      <a:noFill/>
                    </a:lnTlToBr>
                    <a:lnBlToTr>
                      <a:noFill/>
                    </a:lnBlToTr>
                    <a:noFill/>
                  </a:tcPr>
                </a:tc>
                <a:tc>
                  <a:txBody>
                    <a:bodyPr/>
                    <a:lstStyle/>
                    <a:p>
                      <a:pPr marL="0" marR="0" lvl="0" indent="0" algn="l" defTabSz="811213"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Lab session</a:t>
                      </a:r>
                    </a:p>
                    <a:p>
                      <a:pPr marL="0" marR="0" lvl="0" indent="0" algn="l" defTabSz="811213"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 </a:t>
                      </a:r>
                      <a:r>
                        <a:rPr kumimoji="0" lang="en-US" sz="2000" b="0" i="0" u="none" strike="noStrike" cap="none" normalizeH="0" baseline="0">
                          <a:ln>
                            <a:noFill/>
                          </a:ln>
                          <a:solidFill>
                            <a:schemeClr val="tx1"/>
                          </a:solidFill>
                          <a:effectLst/>
                          <a:latin typeface="Arial" charset="0"/>
                          <a:ea typeface="ＭＳ Ｐゴシック" charset="0"/>
                          <a:hlinkClick r:id="rId5" action="ppaction://hlinkfile"/>
                        </a:rPr>
                        <a:t>Program 7 assignment</a:t>
                      </a:r>
                      <a:endParaRPr kumimoji="0" lang="en-US" sz="2000" b="0" i="0" u="none" strike="noStrike" cap="none" normalizeH="0" baseline="0">
                        <a:ln>
                          <a:noFill/>
                        </a:ln>
                        <a:solidFill>
                          <a:schemeClr val="tx1"/>
                        </a:solidFill>
                        <a:effectLst/>
                        <a:latin typeface="Arial" charset="0"/>
                        <a:ea typeface="ＭＳ Ｐゴシック" charset="0"/>
                      </a:endParaRPr>
                    </a:p>
                  </a:txBody>
                  <a:tcPr marL="79925" marR="79925" marT="0" marB="107989" horzOverflow="overflow">
                    <a:lnL>
                      <a:noFill/>
                    </a:lnL>
                    <a:lnR cap="flat">
                      <a:noFill/>
                    </a:lnR>
                    <a:lnT>
                      <a:noFill/>
                    </a:lnT>
                    <a:lnB>
                      <a:noFill/>
                    </a:lnB>
                    <a:lnTlToBr>
                      <a:noFill/>
                    </a:lnTlToBr>
                    <a:lnBlToTr>
                      <a:noFill/>
                    </a:lnBlToTr>
                    <a:noFill/>
                  </a:tcPr>
                </a:tc>
              </a:tr>
              <a:tr h="412759">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12:00</a:t>
                      </a:r>
                    </a:p>
                  </a:txBody>
                  <a:tcPr marL="79925" marR="79925" marT="0" marB="107989"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Lunch</a:t>
                      </a:r>
                    </a:p>
                  </a:txBody>
                  <a:tcPr marL="79925" marR="79925" marT="0" marB="107989" horzOverflow="overflow">
                    <a:lnL>
                      <a:noFill/>
                    </a:lnL>
                    <a:lnR cap="flat">
                      <a:noFill/>
                    </a:lnR>
                    <a:lnT>
                      <a:noFill/>
                    </a:lnT>
                    <a:lnB>
                      <a:noFill/>
                    </a:lnB>
                    <a:lnTlToBr>
                      <a:noFill/>
                    </a:lnTlToBr>
                    <a:lnBlToTr>
                      <a:noFill/>
                    </a:lnBlToTr>
                    <a:noFill/>
                  </a:tcPr>
                </a:tc>
              </a:tr>
              <a:tr h="412759">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1:00</a:t>
                      </a:r>
                    </a:p>
                  </a:txBody>
                  <a:tcPr marL="79925" marR="79925" marT="0" marB="107989" horzOverflow="overflow">
                    <a:lnL cap="flat">
                      <a:noFill/>
                    </a:lnL>
                    <a:lnR>
                      <a:noFill/>
                    </a:lnR>
                    <a:lnT>
                      <a:noFill/>
                    </a:lnT>
                    <a:lnB cap="flat">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Lab session (continued)</a:t>
                      </a:r>
                    </a:p>
                  </a:txBody>
                  <a:tcPr marL="79925" marR="79925" marT="0" marB="107989" horzOverflow="overflow">
                    <a:lnL>
                      <a:noFill/>
                    </a:lnL>
                    <a:lnR cap="flat">
                      <a:noFill/>
                    </a:lnR>
                    <a:ln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1131845020"/>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06" name="Rectangle 2"/>
          <p:cNvSpPr>
            <a:spLocks noGrp="1" noChangeArrowheads="1"/>
          </p:cNvSpPr>
          <p:nvPr>
            <p:ph type="title"/>
          </p:nvPr>
        </p:nvSpPr>
        <p:spPr/>
        <p:txBody>
          <a:bodyPr/>
          <a:lstStyle/>
          <a:p>
            <a:r>
              <a:rPr lang="en-US" smtClean="0"/>
              <a:t>Course Agenda - Week 2 Day 9</a:t>
            </a:r>
          </a:p>
        </p:txBody>
      </p:sp>
      <p:graphicFrame>
        <p:nvGraphicFramePr>
          <p:cNvPr id="482345" name="Group 41"/>
          <p:cNvGraphicFramePr>
            <a:graphicFrameLocks noGrp="1"/>
          </p:cNvGraphicFramePr>
          <p:nvPr>
            <p:ph sz="half" idx="2"/>
            <p:extLst>
              <p:ext uri="{D42A27DB-BD31-4B8C-83A1-F6EECF244321}">
                <p14:modId xmlns:p14="http://schemas.microsoft.com/office/powerpoint/2010/main" val="457108197"/>
              </p:ext>
            </p:extLst>
          </p:nvPr>
        </p:nvGraphicFramePr>
        <p:xfrm>
          <a:off x="3238500" y="1076325"/>
          <a:ext cx="5486400" cy="5019675"/>
        </p:xfrm>
        <a:graphic>
          <a:graphicData uri="http://schemas.openxmlformats.org/drawingml/2006/table">
            <a:tbl>
              <a:tblPr/>
              <a:tblGrid>
                <a:gridCol w="864666"/>
                <a:gridCol w="4621734"/>
              </a:tblGrid>
              <a:tr h="461938">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8:00</a:t>
                      </a:r>
                    </a:p>
                  </a:txBody>
                  <a:tcPr marL="79925" marR="79925" marT="0" marB="107994" horzOverflow="overflow">
                    <a:lnL cap="flat">
                      <a:noFill/>
                    </a:lnL>
                    <a:lnR>
                      <a:noFill/>
                    </a:lnR>
                    <a:lnT cap="fla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Continental breakfast</a:t>
                      </a:r>
                    </a:p>
                  </a:txBody>
                  <a:tcPr marL="79925" marR="79925" marT="0" marB="107994" horzOverflow="overflow">
                    <a:lnL>
                      <a:noFill/>
                    </a:lnL>
                    <a:lnR cap="flat">
                      <a:noFill/>
                    </a:lnR>
                    <a:lnT cap="flat">
                      <a:noFill/>
                    </a:lnT>
                    <a:lnB>
                      <a:noFill/>
                    </a:lnB>
                    <a:lnTlToBr>
                      <a:noFill/>
                    </a:lnTlToBr>
                    <a:lnBlToTr>
                      <a:noFill/>
                    </a:lnBlToTr>
                    <a:noFill/>
                  </a:tcPr>
                </a:tc>
              </a:tr>
              <a:tr h="460350">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8:15</a:t>
                      </a:r>
                    </a:p>
                  </a:txBody>
                  <a:tcPr marL="79925" marR="79925" marT="0" marB="107994"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Class data feedback</a:t>
                      </a:r>
                    </a:p>
                  </a:txBody>
                  <a:tcPr marL="79925" marR="79925" marT="0" marB="107994" horzOverflow="overflow">
                    <a:lnL>
                      <a:noFill/>
                    </a:lnL>
                    <a:lnR cap="flat">
                      <a:noFill/>
                    </a:lnR>
                    <a:lnT>
                      <a:noFill/>
                    </a:lnT>
                    <a:lnB>
                      <a:noFill/>
                    </a:lnB>
                    <a:lnTlToBr>
                      <a:noFill/>
                    </a:lnTlToBr>
                    <a:lnBlToTr>
                      <a:noFill/>
                    </a:lnBlToTr>
                    <a:noFill/>
                  </a:tcPr>
                </a:tc>
              </a:tr>
              <a:tr h="717560">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8:30</a:t>
                      </a:r>
                    </a:p>
                  </a:txBody>
                  <a:tcPr marL="79925" marR="79925" marT="0" marB="107994" horzOverflow="overflow">
                    <a:lnL cap="flat">
                      <a:noFill/>
                    </a:lnL>
                    <a:lnR>
                      <a:noFill/>
                    </a:lnR>
                    <a:lnT>
                      <a:noFill/>
                    </a:lnT>
                    <a:lnB>
                      <a:noFill/>
                    </a:lnB>
                    <a:lnTlToBr>
                      <a:noFill/>
                    </a:lnTlToBr>
                    <a:lnBlToTr>
                      <a:noFill/>
                    </a:lnBlToTr>
                    <a:noFill/>
                  </a:tcPr>
                </a:tc>
                <a:tc>
                  <a:txBody>
                    <a:bodyPr/>
                    <a:lstStyle/>
                    <a:p>
                      <a:pPr marL="0" marR="0" lvl="0" indent="0" algn="l" defTabSz="811213"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hlinkClick r:id="rId3" action="ppaction://hlinkpres?slideindex=1&amp;slidetitle="/>
                        </a:rPr>
                        <a:t>L9. Design verification</a:t>
                      </a:r>
                      <a:endParaRPr kumimoji="0" lang="en-US" sz="2000" b="0" i="0" u="none" strike="noStrike" cap="none" normalizeH="0" baseline="0">
                        <a:ln>
                          <a:noFill/>
                        </a:ln>
                        <a:solidFill>
                          <a:schemeClr val="tx1"/>
                        </a:solidFill>
                        <a:effectLst/>
                        <a:latin typeface="Arial" charset="0"/>
                        <a:ea typeface="ＭＳ Ｐゴシック" charset="0"/>
                      </a:endParaRPr>
                    </a:p>
                    <a:p>
                      <a:pPr marL="0" marR="0" lvl="0" indent="0" algn="l" defTabSz="811213"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hlinkClick r:id="rId4" action="ppaction://hlinkfile"/>
                        </a:rPr>
                        <a:t>Design verification exercise</a:t>
                      </a:r>
                      <a:endParaRPr kumimoji="0" lang="en-US" sz="2000" b="0" i="0" u="none" strike="noStrike" cap="none" normalizeH="0" baseline="0">
                        <a:ln>
                          <a:noFill/>
                        </a:ln>
                        <a:solidFill>
                          <a:schemeClr val="tx1"/>
                        </a:solidFill>
                        <a:effectLst/>
                        <a:latin typeface="Arial" charset="0"/>
                        <a:ea typeface="ＭＳ Ｐゴシック" charset="0"/>
                      </a:endParaRPr>
                    </a:p>
                  </a:txBody>
                  <a:tcPr marL="79925" marR="79925" marT="0" marB="107994" horzOverflow="overflow">
                    <a:lnL>
                      <a:noFill/>
                    </a:lnL>
                    <a:lnR cap="flat">
                      <a:noFill/>
                    </a:lnR>
                    <a:lnT>
                      <a:noFill/>
                    </a:lnT>
                    <a:lnB>
                      <a:noFill/>
                    </a:lnB>
                    <a:lnTlToBr>
                      <a:noFill/>
                    </a:lnTlToBr>
                    <a:lnBlToTr>
                      <a:noFill/>
                    </a:lnBlToTr>
                    <a:noFill/>
                  </a:tcPr>
                </a:tc>
              </a:tr>
              <a:tr h="412777">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10:00</a:t>
                      </a:r>
                    </a:p>
                  </a:txBody>
                  <a:tcPr marL="79925" marR="79925" marT="0" marB="107994"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Break</a:t>
                      </a:r>
                    </a:p>
                  </a:txBody>
                  <a:tcPr marL="79925" marR="79925" marT="0" marB="107994" horzOverflow="overflow">
                    <a:lnL>
                      <a:noFill/>
                    </a:lnL>
                    <a:lnR cap="flat">
                      <a:noFill/>
                    </a:lnR>
                    <a:lnT>
                      <a:noFill/>
                    </a:lnT>
                    <a:lnB>
                      <a:noFill/>
                    </a:lnB>
                    <a:lnTlToBr>
                      <a:noFill/>
                    </a:lnTlToBr>
                    <a:lnBlToTr>
                      <a:noFill/>
                    </a:lnBlToTr>
                    <a:noFill/>
                  </a:tcPr>
                </a:tc>
              </a:tr>
              <a:tr h="717560">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10:30</a:t>
                      </a:r>
                    </a:p>
                  </a:txBody>
                  <a:tcPr marL="79925" marR="79925" marT="0" marB="107994" horzOverflow="overflow">
                    <a:lnL cap="flat">
                      <a:noFill/>
                    </a:lnL>
                    <a:lnR>
                      <a:noFill/>
                    </a:lnR>
                    <a:lnT>
                      <a:noFill/>
                    </a:lnT>
                    <a:lnB>
                      <a:noFill/>
                    </a:lnB>
                    <a:lnTlToBr>
                      <a:noFill/>
                    </a:lnTlToBr>
                    <a:lnBlToTr>
                      <a:noFill/>
                    </a:lnBlToTr>
                    <a:noFill/>
                  </a:tcPr>
                </a:tc>
                <a:tc>
                  <a:txBody>
                    <a:bodyPr/>
                    <a:lstStyle/>
                    <a:p>
                      <a:pPr marL="0" marR="0" lvl="0" indent="0" algn="l" defTabSz="811213"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Lab session</a:t>
                      </a:r>
                    </a:p>
                    <a:p>
                      <a:pPr marL="0" marR="0" lvl="0" indent="0" algn="l" defTabSz="811213"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 </a:t>
                      </a:r>
                      <a:r>
                        <a:rPr kumimoji="0" lang="en-US" sz="2000" b="0" i="0" u="none" strike="noStrike" cap="none" normalizeH="0" baseline="0">
                          <a:ln>
                            <a:noFill/>
                          </a:ln>
                          <a:solidFill>
                            <a:schemeClr val="tx1"/>
                          </a:solidFill>
                          <a:effectLst/>
                          <a:latin typeface="Arial" charset="0"/>
                          <a:ea typeface="ＭＳ Ｐゴシック" charset="0"/>
                          <a:hlinkClick r:id="rId5" action="ppaction://hlinkfile"/>
                        </a:rPr>
                        <a:t>Program 8 assignment</a:t>
                      </a:r>
                      <a:endParaRPr kumimoji="0" lang="en-US" sz="2000" b="0" i="0" u="none" strike="noStrike" cap="none" normalizeH="0" baseline="0">
                        <a:ln>
                          <a:noFill/>
                        </a:ln>
                        <a:solidFill>
                          <a:schemeClr val="tx1"/>
                        </a:solidFill>
                        <a:effectLst/>
                        <a:latin typeface="Arial" charset="0"/>
                        <a:ea typeface="ＭＳ Ｐゴシック" charset="0"/>
                      </a:endParaRPr>
                    </a:p>
                  </a:txBody>
                  <a:tcPr marL="79925" marR="79925" marT="0" marB="107994" horzOverflow="overflow">
                    <a:lnL>
                      <a:noFill/>
                    </a:lnL>
                    <a:lnR cap="flat">
                      <a:noFill/>
                    </a:lnR>
                    <a:lnT>
                      <a:noFill/>
                    </a:lnT>
                    <a:lnB>
                      <a:noFill/>
                    </a:lnB>
                    <a:lnTlToBr>
                      <a:noFill/>
                    </a:lnTlToBr>
                    <a:lnBlToTr>
                      <a:noFill/>
                    </a:lnBlToTr>
                    <a:noFill/>
                  </a:tcPr>
                </a:tc>
              </a:tr>
              <a:tr h="412777">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12:00</a:t>
                      </a:r>
                    </a:p>
                  </a:txBody>
                  <a:tcPr marL="79925" marR="79925" marT="0" marB="107994"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Lunch</a:t>
                      </a:r>
                    </a:p>
                  </a:txBody>
                  <a:tcPr marL="79925" marR="79925" marT="0" marB="107994" horzOverflow="overflow">
                    <a:lnL>
                      <a:noFill/>
                    </a:lnL>
                    <a:lnR cap="flat">
                      <a:noFill/>
                    </a:lnR>
                    <a:lnT>
                      <a:noFill/>
                    </a:lnT>
                    <a:lnB>
                      <a:noFill/>
                    </a:lnB>
                    <a:lnTlToBr>
                      <a:noFill/>
                    </a:lnTlToBr>
                    <a:lnBlToTr>
                      <a:noFill/>
                    </a:lnBlToTr>
                    <a:noFill/>
                  </a:tcPr>
                </a:tc>
              </a:tr>
              <a:tr h="461938">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1:00</a:t>
                      </a:r>
                    </a:p>
                  </a:txBody>
                  <a:tcPr marL="79925" marR="79925" marT="0" marB="107994" horzOverflow="overflow">
                    <a:lnL cap="flat">
                      <a:noFill/>
                    </a:lnL>
                    <a:lnR>
                      <a:noFill/>
                    </a:lnR>
                    <a:lnT>
                      <a:noFill/>
                    </a:lnT>
                    <a:lnB cap="flat">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Lab session (continued)</a:t>
                      </a:r>
                    </a:p>
                  </a:txBody>
                  <a:tcPr marL="79925" marR="79925" marT="0" marB="107994" horzOverflow="overflow">
                    <a:lnL>
                      <a:noFill/>
                    </a:lnL>
                    <a:lnR cap="flat">
                      <a:noFill/>
                    </a:lnR>
                    <a:ln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1550283973"/>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378" name="Rectangle 2"/>
          <p:cNvSpPr>
            <a:spLocks noGrp="1" noChangeArrowheads="1"/>
          </p:cNvSpPr>
          <p:nvPr>
            <p:ph type="title"/>
          </p:nvPr>
        </p:nvSpPr>
        <p:spPr/>
        <p:txBody>
          <a:bodyPr/>
          <a:lstStyle/>
          <a:p>
            <a:r>
              <a:rPr lang="en-US" smtClean="0"/>
              <a:t>Course Agenda - Week 2 Day 10</a:t>
            </a:r>
          </a:p>
        </p:txBody>
      </p:sp>
      <p:graphicFrame>
        <p:nvGraphicFramePr>
          <p:cNvPr id="485427" name="Group 51"/>
          <p:cNvGraphicFramePr>
            <a:graphicFrameLocks noGrp="1"/>
          </p:cNvGraphicFramePr>
          <p:nvPr>
            <p:ph sz="half" idx="2"/>
            <p:extLst>
              <p:ext uri="{D42A27DB-BD31-4B8C-83A1-F6EECF244321}">
                <p14:modId xmlns:p14="http://schemas.microsoft.com/office/powerpoint/2010/main" val="367040209"/>
              </p:ext>
            </p:extLst>
          </p:nvPr>
        </p:nvGraphicFramePr>
        <p:xfrm>
          <a:off x="3238500" y="1076325"/>
          <a:ext cx="5486400" cy="5019675"/>
        </p:xfrm>
        <a:graphic>
          <a:graphicData uri="http://schemas.openxmlformats.org/drawingml/2006/table">
            <a:tbl>
              <a:tblPr/>
              <a:tblGrid>
                <a:gridCol w="864666"/>
                <a:gridCol w="4621734"/>
              </a:tblGrid>
              <a:tr h="412754">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8:00</a:t>
                      </a:r>
                    </a:p>
                  </a:txBody>
                  <a:tcPr marL="79925" marR="79925" marT="0" marB="107988" horzOverflow="overflow">
                    <a:lnL cap="flat">
                      <a:noFill/>
                    </a:lnL>
                    <a:lnR>
                      <a:noFill/>
                    </a:lnR>
                    <a:lnT cap="fla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Continental breakfast</a:t>
                      </a:r>
                    </a:p>
                  </a:txBody>
                  <a:tcPr marL="79925" marR="79925" marT="0" marB="107988" horzOverflow="overflow">
                    <a:lnL>
                      <a:noFill/>
                    </a:lnL>
                    <a:lnR cap="flat">
                      <a:noFill/>
                    </a:lnR>
                    <a:lnT cap="flat">
                      <a:noFill/>
                    </a:lnT>
                    <a:lnB>
                      <a:noFill/>
                    </a:lnB>
                    <a:lnTlToBr>
                      <a:noFill/>
                    </a:lnTlToBr>
                    <a:lnBlToTr>
                      <a:noFill/>
                    </a:lnBlToTr>
                    <a:noFill/>
                  </a:tcPr>
                </a:tc>
              </a:tr>
              <a:tr h="412754">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8:15</a:t>
                      </a:r>
                    </a:p>
                  </a:txBody>
                  <a:tcPr marL="79925" marR="79925" marT="0" marB="107988"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Class data feedback</a:t>
                      </a:r>
                    </a:p>
                  </a:txBody>
                  <a:tcPr marL="79925" marR="79925" marT="0" marB="107988" horzOverflow="overflow">
                    <a:lnL>
                      <a:noFill/>
                    </a:lnL>
                    <a:lnR cap="flat">
                      <a:noFill/>
                    </a:lnR>
                    <a:lnT>
                      <a:noFill/>
                    </a:lnT>
                    <a:lnB>
                      <a:noFill/>
                    </a:lnB>
                    <a:lnTlToBr>
                      <a:noFill/>
                    </a:lnTlToBr>
                    <a:lnBlToTr>
                      <a:noFill/>
                    </a:lnBlToTr>
                    <a:noFill/>
                  </a:tcPr>
                </a:tc>
              </a:tr>
              <a:tr h="412754">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8:30</a:t>
                      </a:r>
                    </a:p>
                  </a:txBody>
                  <a:tcPr marL="79925" marR="79925" marT="0" marB="107988"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hlinkClick r:id="rId3" action="ppaction://hlinkpres?slideindex=1&amp;slidetitle="/>
                        </a:rPr>
                        <a:t>L10. Using the PSP</a:t>
                      </a:r>
                      <a:endParaRPr kumimoji="0" lang="en-US" sz="2000" b="0" i="0" u="none" strike="noStrike" cap="none" normalizeH="0" baseline="0">
                        <a:ln>
                          <a:noFill/>
                        </a:ln>
                        <a:solidFill>
                          <a:schemeClr val="tx1"/>
                        </a:solidFill>
                        <a:effectLst/>
                        <a:latin typeface="Arial" charset="0"/>
                        <a:ea typeface="ＭＳ Ｐゴシック" charset="0"/>
                      </a:endParaRPr>
                    </a:p>
                  </a:txBody>
                  <a:tcPr marL="79925" marR="79925" marT="0" marB="107988" horzOverflow="overflow">
                    <a:lnL>
                      <a:noFill/>
                    </a:lnL>
                    <a:lnR cap="flat">
                      <a:noFill/>
                    </a:lnR>
                    <a:lnT>
                      <a:noFill/>
                    </a:lnT>
                    <a:lnB>
                      <a:noFill/>
                    </a:lnB>
                    <a:lnTlToBr>
                      <a:noFill/>
                    </a:lnTlToBr>
                    <a:lnBlToTr>
                      <a:noFill/>
                    </a:lnBlToTr>
                    <a:noFill/>
                  </a:tcPr>
                </a:tc>
              </a:tr>
              <a:tr h="412754">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10:45</a:t>
                      </a:r>
                    </a:p>
                  </a:txBody>
                  <a:tcPr marL="79925" marR="79925" marT="0" marB="107988"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Break</a:t>
                      </a:r>
                    </a:p>
                  </a:txBody>
                  <a:tcPr marL="79925" marR="79925" marT="0" marB="107988" horzOverflow="overflow">
                    <a:lnL>
                      <a:noFill/>
                    </a:lnL>
                    <a:lnR cap="flat">
                      <a:noFill/>
                    </a:lnR>
                    <a:lnT>
                      <a:noFill/>
                    </a:lnT>
                    <a:lnB>
                      <a:noFill/>
                    </a:lnB>
                    <a:lnTlToBr>
                      <a:noFill/>
                    </a:lnTlToBr>
                    <a:lnBlToTr>
                      <a:noFill/>
                    </a:lnBlToTr>
                    <a:noFill/>
                  </a:tcPr>
                </a:tc>
              </a:tr>
              <a:tr h="717520">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11:15</a:t>
                      </a:r>
                    </a:p>
                  </a:txBody>
                  <a:tcPr marL="79925" marR="79925" marT="0" marB="107988" horzOverflow="overflow">
                    <a:lnL cap="flat">
                      <a:noFill/>
                    </a:lnL>
                    <a:lnR>
                      <a:noFill/>
                    </a:lnR>
                    <a:lnT>
                      <a:noFill/>
                    </a:lnT>
                    <a:lnB>
                      <a:noFill/>
                    </a:lnB>
                    <a:lnTlToBr>
                      <a:noFill/>
                    </a:lnTlToBr>
                    <a:lnBlToTr>
                      <a:noFill/>
                    </a:lnBlToTr>
                    <a:noFill/>
                  </a:tcPr>
                </a:tc>
                <a:tc>
                  <a:txBody>
                    <a:bodyPr/>
                    <a:lstStyle/>
                    <a:p>
                      <a:pPr marL="0" marR="0" lvl="0" indent="0" algn="l" defTabSz="811213"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Lab session</a:t>
                      </a:r>
                    </a:p>
                    <a:p>
                      <a:pPr marL="0" marR="0" lvl="0" indent="0" algn="l" defTabSz="811213"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 </a:t>
                      </a:r>
                      <a:r>
                        <a:rPr kumimoji="0" lang="en-US" sz="2000" b="0" i="0" u="none" strike="noStrike" cap="none" normalizeH="0" baseline="0">
                          <a:ln>
                            <a:noFill/>
                          </a:ln>
                          <a:solidFill>
                            <a:schemeClr val="tx1"/>
                          </a:solidFill>
                          <a:effectLst/>
                          <a:latin typeface="Arial" charset="0"/>
                          <a:ea typeface="ＭＳ Ｐゴシック" charset="0"/>
                          <a:hlinkClick r:id="rId4" action="ppaction://hlinkfile"/>
                        </a:rPr>
                        <a:t>Final report assignment</a:t>
                      </a:r>
                      <a:endParaRPr kumimoji="0" lang="en-US" sz="2000" b="0" i="0" u="none" strike="noStrike" cap="none" normalizeH="0" baseline="0">
                        <a:ln>
                          <a:noFill/>
                        </a:ln>
                        <a:solidFill>
                          <a:schemeClr val="tx1"/>
                        </a:solidFill>
                        <a:effectLst/>
                        <a:latin typeface="Arial" charset="0"/>
                        <a:ea typeface="ＭＳ Ｐゴシック" charset="0"/>
                      </a:endParaRPr>
                    </a:p>
                  </a:txBody>
                  <a:tcPr marL="79925" marR="79925" marT="0" marB="107988" horzOverflow="overflow">
                    <a:lnL>
                      <a:noFill/>
                    </a:lnL>
                    <a:lnR cap="flat">
                      <a:noFill/>
                    </a:lnR>
                    <a:lnT>
                      <a:noFill/>
                    </a:lnT>
                    <a:lnB>
                      <a:noFill/>
                    </a:lnB>
                    <a:lnTlToBr>
                      <a:noFill/>
                    </a:lnTlToBr>
                    <a:lnBlToTr>
                      <a:noFill/>
                    </a:lnBlToTr>
                    <a:noFill/>
                  </a:tcPr>
                </a:tc>
              </a:tr>
              <a:tr h="412754">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12:00</a:t>
                      </a:r>
                    </a:p>
                  </a:txBody>
                  <a:tcPr marL="79925" marR="79925" marT="0" marB="107988"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Lunch</a:t>
                      </a:r>
                    </a:p>
                  </a:txBody>
                  <a:tcPr marL="79925" marR="79925" marT="0" marB="107988" horzOverflow="overflow">
                    <a:lnL>
                      <a:noFill/>
                    </a:lnL>
                    <a:lnR cap="flat">
                      <a:noFill/>
                    </a:lnR>
                    <a:lnT>
                      <a:noFill/>
                    </a:lnT>
                    <a:lnB>
                      <a:noFill/>
                    </a:lnB>
                    <a:lnTlToBr>
                      <a:noFill/>
                    </a:lnTlToBr>
                    <a:lnBlToTr>
                      <a:noFill/>
                    </a:lnBlToTr>
                    <a:noFill/>
                  </a:tcPr>
                </a:tc>
              </a:tr>
              <a:tr h="412754">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1:00</a:t>
                      </a:r>
                    </a:p>
                  </a:txBody>
                  <a:tcPr marL="79925" marR="79925" marT="0" marB="107988"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Lab session (continued)</a:t>
                      </a:r>
                    </a:p>
                  </a:txBody>
                  <a:tcPr marL="79925" marR="79925" marT="0" marB="107988" horzOverflow="overflow">
                    <a:lnL>
                      <a:noFill/>
                    </a:lnL>
                    <a:lnR cap="flat">
                      <a:noFill/>
                    </a:lnR>
                    <a:lnT>
                      <a:noFill/>
                    </a:lnT>
                    <a:lnB>
                      <a:noFill/>
                    </a:lnB>
                    <a:lnTlToBr>
                      <a:noFill/>
                    </a:lnTlToBr>
                    <a:lnBlToTr>
                      <a:noFill/>
                    </a:lnBlToTr>
                    <a:noFill/>
                  </a:tcPr>
                </a:tc>
              </a:tr>
              <a:tr h="412754">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2:00</a:t>
                      </a:r>
                    </a:p>
                  </a:txBody>
                  <a:tcPr marL="79925" marR="79925" marT="0" marB="107988" horzOverflow="overflow">
                    <a:lnL cap="flat">
                      <a:noFill/>
                    </a:lnL>
                    <a:lnR>
                      <a:noFill/>
                    </a:lnR>
                    <a:ln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Course feedback and evaluation</a:t>
                      </a:r>
                    </a:p>
                  </a:txBody>
                  <a:tcPr marL="79925" marR="79925" marT="0" marB="107988" horzOverflow="overflow">
                    <a:lnL>
                      <a:noFill/>
                    </a:lnL>
                    <a:lnR cap="flat">
                      <a:noFill/>
                    </a:lnR>
                    <a:lnT>
                      <a:noFill/>
                    </a:lnT>
                    <a:lnB>
                      <a:noFill/>
                    </a:lnB>
                    <a:lnTlToBr>
                      <a:noFill/>
                    </a:lnTlToBr>
                    <a:lnBlToTr>
                      <a:noFill/>
                    </a:lnBlToTr>
                    <a:noFill/>
                  </a:tcPr>
                </a:tc>
              </a:tr>
              <a:tr h="412754">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chemeClr val="tx1"/>
                          </a:solidFill>
                          <a:effectLst/>
                          <a:latin typeface="Arial" charset="0"/>
                          <a:ea typeface="ＭＳ Ｐゴシック" charset="0"/>
                        </a:rPr>
                        <a:t>2:30</a:t>
                      </a:r>
                    </a:p>
                  </a:txBody>
                  <a:tcPr marL="79925" marR="79925" marT="0" marB="107988" horzOverflow="overflow">
                    <a:lnL cap="flat">
                      <a:noFill/>
                    </a:lnL>
                    <a:lnR>
                      <a:noFill/>
                    </a:lnR>
                    <a:lnT>
                      <a:noFill/>
                    </a:lnT>
                    <a:lnB cap="flat">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Adjourn</a:t>
                      </a:r>
                    </a:p>
                  </a:txBody>
                  <a:tcPr marL="79925" marR="79925" marT="0" marB="107988" horzOverflow="overflow">
                    <a:lnL>
                      <a:noFill/>
                    </a:lnL>
                    <a:lnR cap="flat">
                      <a:noFill/>
                    </a:lnR>
                    <a:ln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415283772"/>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90" name="Rectangle 3078"/>
          <p:cNvSpPr>
            <a:spLocks noGrp="1" noChangeArrowheads="1"/>
          </p:cNvSpPr>
          <p:nvPr>
            <p:ph type="title"/>
          </p:nvPr>
        </p:nvSpPr>
        <p:spPr/>
        <p:txBody>
          <a:bodyPr/>
          <a:lstStyle/>
          <a:p>
            <a:pPr eaLnBrk="1" hangingPunct="1">
              <a:defRPr/>
            </a:pPr>
            <a:r>
              <a:rPr lang="en-US" smtClean="0">
                <a:cs typeface="+mj-cs"/>
              </a:rPr>
              <a:t>Post-Course Homework</a:t>
            </a:r>
          </a:p>
        </p:txBody>
      </p:sp>
      <p:sp>
        <p:nvSpPr>
          <p:cNvPr id="451591" name="Rectangle 3079"/>
          <p:cNvSpPr>
            <a:spLocks noGrp="1" noChangeArrowheads="1"/>
          </p:cNvSpPr>
          <p:nvPr>
            <p:ph idx="1"/>
          </p:nvPr>
        </p:nvSpPr>
        <p:spPr/>
        <p:txBody>
          <a:bodyPr/>
          <a:lstStyle/>
          <a:p>
            <a:pPr marL="0" indent="0" eaLnBrk="1" hangingPunct="1">
              <a:defRPr/>
            </a:pPr>
            <a:r>
              <a:rPr lang="en-US" b="1" u="sng" smtClean="0">
                <a:cs typeface="+mn-cs"/>
              </a:rPr>
              <a:t>Assignments</a:t>
            </a:r>
          </a:p>
          <a:p>
            <a:pPr marL="0" indent="0" eaLnBrk="1" hangingPunct="1">
              <a:defRPr/>
            </a:pPr>
            <a:endParaRPr lang="en-US" b="1" u="sng" smtClean="0">
              <a:cs typeface="+mn-cs"/>
            </a:endParaRPr>
          </a:p>
          <a:p>
            <a:pPr marL="0" indent="0" eaLnBrk="1" hangingPunct="1">
              <a:defRPr/>
            </a:pPr>
            <a:r>
              <a:rPr lang="en-US" smtClean="0">
                <a:cs typeface="+mn-cs"/>
              </a:rPr>
              <a:t>Complete unfinished program assignments</a:t>
            </a:r>
          </a:p>
          <a:p>
            <a:pPr marL="0" indent="0" eaLnBrk="1" hangingPunct="1">
              <a:defRPr/>
            </a:pPr>
            <a:endParaRPr lang="en-US" smtClean="0">
              <a:cs typeface="+mn-cs"/>
            </a:endParaRPr>
          </a:p>
          <a:p>
            <a:pPr marL="0" indent="0" eaLnBrk="1" hangingPunct="1">
              <a:defRPr/>
            </a:pPr>
            <a:r>
              <a:rPr lang="en-US" smtClean="0">
                <a:cs typeface="+mn-cs"/>
              </a:rPr>
              <a:t>Final report</a:t>
            </a:r>
          </a:p>
          <a:p>
            <a:pPr marL="0" indent="0" eaLnBrk="1" hangingPunct="1">
              <a:defRPr/>
            </a:pPr>
            <a:endParaRPr lang="en-US" smtClean="0">
              <a:cs typeface="+mn-cs"/>
            </a:endParaRPr>
          </a:p>
        </p:txBody>
      </p:sp>
    </p:spTree>
    <p:extLst>
      <p:ext uri="{BB962C8B-B14F-4D97-AF65-F5344CB8AC3E}">
        <p14:creationId xmlns:p14="http://schemas.microsoft.com/office/powerpoint/2010/main" val="298238537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634" name="Rectangle 4098"/>
          <p:cNvSpPr>
            <a:spLocks noGrp="1" noChangeArrowheads="1"/>
          </p:cNvSpPr>
          <p:nvPr>
            <p:ph type="title"/>
          </p:nvPr>
        </p:nvSpPr>
        <p:spPr/>
        <p:txBody>
          <a:bodyPr/>
          <a:lstStyle/>
          <a:p>
            <a:r>
              <a:rPr lang="en-US" smtClean="0"/>
              <a:t>Post-Course Schedule</a:t>
            </a:r>
          </a:p>
        </p:txBody>
      </p:sp>
      <p:graphicFrame>
        <p:nvGraphicFramePr>
          <p:cNvPr id="453687" name="Group 4151"/>
          <p:cNvGraphicFramePr>
            <a:graphicFrameLocks noGrp="1"/>
          </p:cNvGraphicFramePr>
          <p:nvPr>
            <p:ph idx="1"/>
            <p:extLst>
              <p:ext uri="{D42A27DB-BD31-4B8C-83A1-F6EECF244321}">
                <p14:modId xmlns:p14="http://schemas.microsoft.com/office/powerpoint/2010/main" val="1541480512"/>
              </p:ext>
            </p:extLst>
          </p:nvPr>
        </p:nvGraphicFramePr>
        <p:xfrm>
          <a:off x="401638" y="1081088"/>
          <a:ext cx="8320087" cy="5014912"/>
        </p:xfrm>
        <a:graphic>
          <a:graphicData uri="http://schemas.openxmlformats.org/drawingml/2006/table">
            <a:tbl>
              <a:tblPr/>
              <a:tblGrid>
                <a:gridCol w="2773956"/>
                <a:gridCol w="3267127"/>
                <a:gridCol w="2279005"/>
              </a:tblGrid>
              <a:tr h="531812">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dirty="0">
                          <a:ln>
                            <a:noFill/>
                          </a:ln>
                          <a:solidFill>
                            <a:schemeClr val="tx1"/>
                          </a:solidFill>
                          <a:effectLst/>
                          <a:latin typeface="Arial" charset="0"/>
                          <a:ea typeface="ＭＳ Ｐゴシック" charset="0"/>
                        </a:rPr>
                        <a:t>Assignment</a:t>
                      </a:r>
                    </a:p>
                  </a:txBody>
                  <a:tcPr marL="0" marR="0" marT="0" marB="0" anchor="ctr" horzOverflow="overflow">
                    <a:lnL cap="flat">
                      <a:noFill/>
                    </a:lnL>
                    <a:lnR>
                      <a:noFill/>
                    </a:lnR>
                    <a:lnT cap="fla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a:ln>
                            <a:noFill/>
                          </a:ln>
                          <a:solidFill>
                            <a:schemeClr val="tx1"/>
                          </a:solidFill>
                          <a:effectLst/>
                          <a:latin typeface="Arial" charset="0"/>
                          <a:ea typeface="ＭＳ Ｐゴシック" charset="0"/>
                        </a:rPr>
                        <a:t>Estimated Effort</a:t>
                      </a:r>
                    </a:p>
                  </a:txBody>
                  <a:tcPr marL="0" marR="0" marT="0" marB="0" anchor="ctr" horzOverflow="overflow">
                    <a:lnL>
                      <a:noFill/>
                    </a:lnL>
                    <a:lnR>
                      <a:noFill/>
                    </a:lnR>
                    <a:lnT cap="fla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1" i="0" u="sng" strike="noStrike" cap="none" normalizeH="0" baseline="0" dirty="0">
                          <a:ln>
                            <a:noFill/>
                          </a:ln>
                          <a:solidFill>
                            <a:schemeClr val="tx1"/>
                          </a:solidFill>
                          <a:effectLst/>
                          <a:latin typeface="Arial" charset="0"/>
                          <a:ea typeface="ＭＳ Ｐゴシック" charset="0"/>
                        </a:rPr>
                        <a:t>Due</a:t>
                      </a:r>
                    </a:p>
                  </a:txBody>
                  <a:tcPr marL="0" marR="0" marT="0" marB="0" anchor="ctr" horzOverflow="overflow">
                    <a:lnL>
                      <a:noFill/>
                    </a:lnL>
                    <a:lnR cap="flat">
                      <a:noFill/>
                    </a:lnR>
                    <a:lnT cap="flat">
                      <a:noFill/>
                    </a:lnT>
                    <a:lnB>
                      <a:noFill/>
                    </a:lnB>
                    <a:lnTlToBr>
                      <a:noFill/>
                    </a:lnTlToBr>
                    <a:lnBlToTr>
                      <a:noFill/>
                    </a:lnBlToTr>
                    <a:noFill/>
                  </a:tcPr>
                </a:tc>
              </a:tr>
              <a:tr h="450850">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Final report</a:t>
                      </a:r>
                    </a:p>
                  </a:txBody>
                  <a:tcPr marL="0" marR="0" marT="0" marB="0" anchor="ctr" horzOverflow="overflow">
                    <a:lnL cap="flat">
                      <a:noFill/>
                    </a:lnL>
                    <a:lnR>
                      <a:noFill/>
                    </a:lnR>
                    <a:lnT>
                      <a:noFill/>
                    </a:lnT>
                    <a:lnB cap="flat">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10-15 hours</a:t>
                      </a:r>
                    </a:p>
                  </a:txBody>
                  <a:tcPr marL="0" marR="0" marT="0" marB="0" anchor="ctr" horzOverflow="overflow">
                    <a:lnL>
                      <a:noFill/>
                    </a:lnL>
                    <a:lnR>
                      <a:noFill/>
                    </a:lnR>
                    <a:lnT>
                      <a:noFill/>
                    </a:lnT>
                    <a:lnB cap="flat">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tx1"/>
                        </a:solidFill>
                        <a:effectLst/>
                        <a:latin typeface="Arial" charset="0"/>
                        <a:ea typeface="ＭＳ Ｐゴシック" charset="0"/>
                      </a:endParaRPr>
                    </a:p>
                  </a:txBody>
                  <a:tcPr marL="0" marR="0" marT="0" marB="0" anchor="ctr" horzOverflow="overflow">
                    <a:lnL>
                      <a:noFill/>
                    </a:lnL>
                    <a:lnR cap="flat">
                      <a:noFill/>
                    </a:lnR>
                    <a:ln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1560568576"/>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1981" y="418565"/>
            <a:ext cx="8320035" cy="5014243"/>
          </a:xfrm>
        </p:spPr>
        <p:txBody>
          <a:bodyPr>
            <a:normAutofit/>
          </a:bodyPr>
          <a:lstStyle/>
          <a:p>
            <a:r>
              <a:rPr lang="en-US" sz="1000" dirty="0">
                <a:latin typeface="Times New Roman" panose="02020603050405020304" pitchFamily="18" charset="0"/>
                <a:cs typeface="Times New Roman" panose="02020603050405020304" pitchFamily="18" charset="0"/>
              </a:rPr>
              <a:t>Copyright 2017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[Distribution Statement A] This material has been approved for public release and unlimited distribution. Please see Copyright notice for non-US Government use and distribution.</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Although the rights granted by contract do not require course attendance to use this material for U.S. Government purposes, the SEI recommends attendance to ensure proper understanding.</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PSP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Team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and TSP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are service marks of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DM-0004449</a:t>
            </a:r>
          </a:p>
        </p:txBody>
      </p:sp>
    </p:spTree>
    <p:extLst>
      <p:ext uri="{BB962C8B-B14F-4D97-AF65-F5344CB8AC3E}">
        <p14:creationId xmlns:p14="http://schemas.microsoft.com/office/powerpoint/2010/main" val="7739251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8" name="Rectangle 4"/>
          <p:cNvSpPr>
            <a:spLocks noGrp="1" noChangeArrowheads="1"/>
          </p:cNvSpPr>
          <p:nvPr>
            <p:ph type="title"/>
          </p:nvPr>
        </p:nvSpPr>
        <p:spPr/>
        <p:txBody>
          <a:bodyPr/>
          <a:lstStyle/>
          <a:p>
            <a:pPr eaLnBrk="1" hangingPunct="1">
              <a:defRPr/>
            </a:pPr>
            <a:r>
              <a:rPr lang="en-US" smtClean="0">
                <a:cs typeface="+mj-cs"/>
              </a:rPr>
              <a:t>Introductions</a:t>
            </a:r>
          </a:p>
        </p:txBody>
      </p:sp>
      <p:sp>
        <p:nvSpPr>
          <p:cNvPr id="420869" name="Rectangle 5"/>
          <p:cNvSpPr>
            <a:spLocks noGrp="1" noChangeArrowheads="1"/>
          </p:cNvSpPr>
          <p:nvPr>
            <p:ph sz="half" idx="2"/>
          </p:nvPr>
        </p:nvSpPr>
        <p:spPr/>
        <p:txBody>
          <a:bodyPr/>
          <a:lstStyle/>
          <a:p>
            <a:pPr marL="0" indent="0" eaLnBrk="1" hangingPunct="1">
              <a:defRPr/>
            </a:pPr>
            <a:r>
              <a:rPr lang="en-US" smtClean="0">
                <a:cs typeface="+mn-cs"/>
              </a:rPr>
              <a:t>Instructor introductions</a:t>
            </a:r>
          </a:p>
          <a:p>
            <a:pPr marL="0" indent="0" eaLnBrk="1" hangingPunct="1">
              <a:defRPr/>
            </a:pPr>
            <a:endParaRPr lang="en-US" smtClean="0">
              <a:cs typeface="+mn-cs"/>
            </a:endParaRPr>
          </a:p>
          <a:p>
            <a:pPr marL="0" indent="0" eaLnBrk="1" hangingPunct="1">
              <a:defRPr/>
            </a:pPr>
            <a:r>
              <a:rPr lang="en-US" smtClean="0">
                <a:cs typeface="+mn-cs"/>
              </a:rPr>
              <a:t>Course logistics and building facilities</a:t>
            </a:r>
          </a:p>
          <a:p>
            <a:pPr marL="0" indent="0" eaLnBrk="1" hangingPunct="1">
              <a:defRPr/>
            </a:pPr>
            <a:endParaRPr lang="en-US" smtClean="0">
              <a:cs typeface="+mn-cs"/>
            </a:endParaRPr>
          </a:p>
          <a:p>
            <a:pPr marL="0" indent="0" eaLnBrk="1" hangingPunct="1">
              <a:defRPr/>
            </a:pPr>
            <a:r>
              <a:rPr lang="en-US" smtClean="0">
                <a:cs typeface="+mn-cs"/>
              </a:rPr>
              <a:t>Student introductions</a:t>
            </a:r>
          </a:p>
          <a:p>
            <a:pPr lvl="1" eaLnBrk="1" hangingPunct="1">
              <a:defRPr/>
            </a:pPr>
            <a:r>
              <a:rPr lang="en-US" smtClean="0"/>
              <a:t>name and organization</a:t>
            </a:r>
          </a:p>
          <a:p>
            <a:pPr lvl="1" eaLnBrk="1" hangingPunct="1">
              <a:defRPr/>
            </a:pPr>
            <a:r>
              <a:rPr lang="en-US" smtClean="0"/>
              <a:t>course expectations</a:t>
            </a:r>
          </a:p>
          <a:p>
            <a:pPr lvl="1" eaLnBrk="1" hangingPunct="1">
              <a:defRPr/>
            </a:pPr>
            <a:r>
              <a:rPr lang="en-US" smtClean="0"/>
              <a:t>programming language you will use</a:t>
            </a:r>
          </a:p>
        </p:txBody>
      </p:sp>
    </p:spTree>
    <p:extLst>
      <p:ext uri="{BB962C8B-B14F-4D97-AF65-F5344CB8AC3E}">
        <p14:creationId xmlns:p14="http://schemas.microsoft.com/office/powerpoint/2010/main" val="368973171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4" name="Rectangle 4"/>
          <p:cNvSpPr>
            <a:spLocks noGrp="1" noChangeArrowheads="1"/>
          </p:cNvSpPr>
          <p:nvPr>
            <p:ph type="title"/>
          </p:nvPr>
        </p:nvSpPr>
        <p:spPr/>
        <p:txBody>
          <a:bodyPr/>
          <a:lstStyle/>
          <a:p>
            <a:pPr eaLnBrk="1" hangingPunct="1">
              <a:defRPr/>
            </a:pPr>
            <a:r>
              <a:rPr lang="en-US" smtClean="0">
                <a:cs typeface="+mj-cs"/>
              </a:rPr>
              <a:t>PSP Course Objectives</a:t>
            </a:r>
          </a:p>
        </p:txBody>
      </p:sp>
      <p:sp>
        <p:nvSpPr>
          <p:cNvPr id="424965" name="Rectangle 5"/>
          <p:cNvSpPr>
            <a:spLocks noGrp="1" noChangeArrowheads="1"/>
          </p:cNvSpPr>
          <p:nvPr>
            <p:ph idx="1"/>
          </p:nvPr>
        </p:nvSpPr>
        <p:spPr/>
        <p:txBody>
          <a:bodyPr/>
          <a:lstStyle/>
          <a:p>
            <a:pPr marL="0" indent="0" eaLnBrk="1" hangingPunct="1">
              <a:defRPr/>
            </a:pPr>
            <a:r>
              <a:rPr lang="en-US" smtClean="0">
                <a:cs typeface="+mn-cs"/>
              </a:rPr>
              <a:t>This is a software process course.  The objectives are to</a:t>
            </a:r>
          </a:p>
          <a:p>
            <a:pPr lvl="1" eaLnBrk="1" hangingPunct="1">
              <a:defRPr/>
            </a:pPr>
            <a:r>
              <a:rPr lang="en-US" smtClean="0"/>
              <a:t>introduce you to a process-based approach for developing software</a:t>
            </a:r>
          </a:p>
          <a:p>
            <a:pPr lvl="1" eaLnBrk="1" hangingPunct="1">
              <a:defRPr/>
            </a:pPr>
            <a:r>
              <a:rPr lang="en-US" smtClean="0"/>
              <a:t>show you how to measure and analyze your personal software process (PSP)</a:t>
            </a:r>
          </a:p>
          <a:p>
            <a:pPr lvl="1" eaLnBrk="1" hangingPunct="1">
              <a:defRPr/>
            </a:pPr>
            <a:r>
              <a:rPr lang="en-US" smtClean="0"/>
              <a:t>show you how to use process data to improve your personal performance </a:t>
            </a:r>
          </a:p>
          <a:p>
            <a:pPr lvl="1" eaLnBrk="1" hangingPunct="1">
              <a:defRPr/>
            </a:pPr>
            <a:r>
              <a:rPr lang="en-US" smtClean="0"/>
              <a:t>show you how to apply these methods to other structured tasks</a:t>
            </a:r>
          </a:p>
        </p:txBody>
      </p:sp>
    </p:spTree>
    <p:extLst>
      <p:ext uri="{BB962C8B-B14F-4D97-AF65-F5344CB8AC3E}">
        <p14:creationId xmlns:p14="http://schemas.microsoft.com/office/powerpoint/2010/main" val="32183325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half" idx="1"/>
          </p:nvPr>
        </p:nvSpPr>
        <p:spPr/>
        <p:txBody>
          <a:bodyPr/>
          <a:lstStyle/>
          <a:p>
            <a:pPr defTabSz="722313">
              <a:defRPr/>
            </a:pPr>
            <a:r>
              <a:rPr lang="en-US" sz="2400" dirty="0"/>
              <a:t>SEI-certified professionals will realize </a:t>
            </a:r>
            <a:r>
              <a:rPr lang="en-US" sz="2400" dirty="0" smtClean="0"/>
              <a:t/>
            </a:r>
            <a:br>
              <a:rPr lang="en-US" sz="2400" dirty="0" smtClean="0"/>
            </a:br>
            <a:r>
              <a:rPr lang="en-US" sz="2400" dirty="0" smtClean="0"/>
              <a:t>an </a:t>
            </a:r>
            <a:r>
              <a:rPr lang="en-US" sz="2400" dirty="0"/>
              <a:t>increase in</a:t>
            </a:r>
          </a:p>
          <a:p>
            <a:pPr marL="300038" lvl="1" indent="-185738" defTabSz="722313">
              <a:defRPr/>
            </a:pPr>
            <a:r>
              <a:rPr lang="en-US" dirty="0"/>
              <a:t>knowledge and skills</a:t>
            </a:r>
          </a:p>
          <a:p>
            <a:pPr marL="300038" lvl="1" indent="-185738" defTabSz="722313">
              <a:defRPr/>
            </a:pPr>
            <a:r>
              <a:rPr lang="en-US" dirty="0"/>
              <a:t>prestige</a:t>
            </a:r>
          </a:p>
          <a:p>
            <a:pPr marL="300038" lvl="1" indent="-185738" defTabSz="722313">
              <a:defRPr/>
            </a:pPr>
            <a:r>
              <a:rPr lang="en-US" dirty="0"/>
              <a:t>marketability</a:t>
            </a:r>
          </a:p>
          <a:p>
            <a:pPr marL="300038" lvl="1" indent="-185738" defTabSz="722313">
              <a:defRPr/>
            </a:pPr>
            <a:r>
              <a:rPr lang="en-US" dirty="0"/>
              <a:t>professional recognition</a:t>
            </a:r>
          </a:p>
          <a:p>
            <a:pPr marL="300038" lvl="1" indent="-185738" defTabSz="722313">
              <a:defRPr/>
            </a:pPr>
            <a:r>
              <a:rPr lang="en-US" dirty="0"/>
              <a:t>compensation</a:t>
            </a:r>
          </a:p>
          <a:p>
            <a:endParaRPr lang="en-US" dirty="0"/>
          </a:p>
        </p:txBody>
      </p:sp>
      <p:sp>
        <p:nvSpPr>
          <p:cNvPr id="489476" name="Rectangle 4"/>
          <p:cNvSpPr>
            <a:spLocks noGrp="1" noChangeArrowheads="1"/>
          </p:cNvSpPr>
          <p:nvPr>
            <p:ph type="title"/>
          </p:nvPr>
        </p:nvSpPr>
        <p:spPr/>
        <p:txBody>
          <a:bodyPr/>
          <a:lstStyle/>
          <a:p>
            <a:pPr defTabSz="722313" eaLnBrk="1" hangingPunct="1">
              <a:defRPr/>
            </a:pPr>
            <a:r>
              <a:rPr lang="en-US" smtClean="0">
                <a:cs typeface="+mj-cs"/>
              </a:rPr>
              <a:t>SEI-Certified PSP Developer</a:t>
            </a:r>
          </a:p>
        </p:txBody>
      </p:sp>
      <p:sp>
        <p:nvSpPr>
          <p:cNvPr id="11" name="Rectangle 5"/>
          <p:cNvSpPr txBox="1">
            <a:spLocks noChangeArrowheads="1"/>
          </p:cNvSpPr>
          <p:nvPr/>
        </p:nvSpPr>
        <p:spPr>
          <a:xfrm>
            <a:off x="3248549" y="4108178"/>
            <a:ext cx="5463651" cy="1408651"/>
          </a:xfrm>
          <a:prstGeom prst="rect">
            <a:avLst/>
          </a:prstGeom>
          <a:solidFill>
            <a:srgbClr val="DFDBCB"/>
          </a:solidFill>
        </p:spPr>
        <p:txBody>
          <a:bodyPr vert="horz" lIns="182880" tIns="182880" rIns="182880" bIns="18288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tabLst>
                <a:tab pos="1371600" algn="l"/>
              </a:tabLst>
              <a:defRPr/>
            </a:pPr>
            <a:r>
              <a:rPr lang="ja-JP" altLang="en-US" sz="1800" dirty="0" smtClean="0">
                <a:latin typeface="Arial"/>
                <a:cs typeface="+mn-cs"/>
              </a:rPr>
              <a:t>“</a:t>
            </a:r>
            <a:r>
              <a:rPr lang="en-US" sz="1800" dirty="0" smtClean="0">
                <a:cs typeface="+mn-cs"/>
              </a:rPr>
              <a:t>Rightly or wrongly, companies place a value on certification, and it will up your salary.</a:t>
            </a:r>
            <a:r>
              <a:rPr lang="ja-JP" altLang="en-US" sz="1800" dirty="0" smtClean="0">
                <a:latin typeface="Arial"/>
                <a:cs typeface="+mn-cs"/>
              </a:rPr>
              <a:t>”</a:t>
            </a:r>
            <a:endParaRPr lang="en-US" sz="1800" dirty="0" smtClean="0">
              <a:cs typeface="+mn-cs"/>
            </a:endParaRPr>
          </a:p>
          <a:p>
            <a:pPr>
              <a:spcBef>
                <a:spcPts val="0"/>
              </a:spcBef>
              <a:tabLst>
                <a:tab pos="1371600" algn="l"/>
              </a:tabLst>
              <a:defRPr/>
            </a:pPr>
            <a:endParaRPr lang="en-US" sz="900" dirty="0" smtClean="0">
              <a:cs typeface="+mn-cs"/>
            </a:endParaRPr>
          </a:p>
          <a:p>
            <a:pPr lvl="1">
              <a:buFontTx/>
              <a:buNone/>
              <a:tabLst>
                <a:tab pos="1371600" algn="l"/>
              </a:tabLst>
              <a:defRPr/>
            </a:pPr>
            <a:r>
              <a:rPr lang="en-US" sz="1800" dirty="0" smtClean="0"/>
              <a:t>		- </a:t>
            </a:r>
            <a:r>
              <a:rPr lang="en-US" sz="1800" i="1" dirty="0" smtClean="0"/>
              <a:t>Information Week</a:t>
            </a:r>
            <a:r>
              <a:rPr lang="en-US" sz="1800" dirty="0" smtClean="0"/>
              <a:t>, April 2004</a:t>
            </a:r>
          </a:p>
        </p:txBody>
      </p:sp>
      <p:pic>
        <p:nvPicPr>
          <p:cNvPr id="1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0310" t="17263" r="19728" b="17642"/>
          <a:stretch/>
        </p:blipFill>
        <p:spPr bwMode="auto">
          <a:xfrm>
            <a:off x="369092" y="1137180"/>
            <a:ext cx="2766275" cy="3874388"/>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bg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908664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2" name="Rectangle 4"/>
          <p:cNvSpPr>
            <a:spLocks noGrp="1" noChangeArrowheads="1"/>
          </p:cNvSpPr>
          <p:nvPr>
            <p:ph type="title"/>
          </p:nvPr>
        </p:nvSpPr>
        <p:spPr/>
        <p:txBody>
          <a:bodyPr/>
          <a:lstStyle/>
          <a:p>
            <a:pPr eaLnBrk="1" hangingPunct="1">
              <a:defRPr/>
            </a:pPr>
            <a:r>
              <a:rPr lang="en-US" smtClean="0">
                <a:cs typeface="+mj-cs"/>
              </a:rPr>
              <a:t>General Course Information</a:t>
            </a:r>
          </a:p>
        </p:txBody>
      </p:sp>
      <p:sp>
        <p:nvSpPr>
          <p:cNvPr id="427013" name="Rectangle 5"/>
          <p:cNvSpPr>
            <a:spLocks noGrp="1" noChangeArrowheads="1"/>
          </p:cNvSpPr>
          <p:nvPr>
            <p:ph idx="1"/>
          </p:nvPr>
        </p:nvSpPr>
        <p:spPr/>
        <p:txBody>
          <a:bodyPr/>
          <a:lstStyle/>
          <a:p>
            <a:pPr marL="0" indent="0" eaLnBrk="1" hangingPunct="1">
              <a:defRPr/>
            </a:pPr>
            <a:r>
              <a:rPr lang="en-US" dirty="0" smtClean="0">
                <a:cs typeface="+mn-cs"/>
              </a:rPr>
              <a:t>Prerequisites</a:t>
            </a:r>
          </a:p>
          <a:p>
            <a:pPr lvl="1" eaLnBrk="1" hangingPunct="1">
              <a:defRPr/>
            </a:pPr>
            <a:r>
              <a:rPr lang="en-US" dirty="0" smtClean="0"/>
              <a:t>know a programming language</a:t>
            </a:r>
          </a:p>
          <a:p>
            <a:pPr lvl="1" eaLnBrk="1" hangingPunct="1">
              <a:defRPr/>
            </a:pPr>
            <a:r>
              <a:rPr lang="en-US" dirty="0" smtClean="0"/>
              <a:t>complete the pre-reading</a:t>
            </a:r>
            <a:endParaRPr lang="en-US" dirty="0" smtClean="0">
              <a:cs typeface="+mn-cs"/>
            </a:endParaRPr>
          </a:p>
          <a:p>
            <a:pPr marL="0" indent="0" eaLnBrk="1" hangingPunct="1">
              <a:defRPr/>
            </a:pPr>
            <a:endParaRPr lang="en-US" sz="800" dirty="0" smtClean="0">
              <a:cs typeface="+mn-cs"/>
            </a:endParaRPr>
          </a:p>
          <a:p>
            <a:pPr marL="0" indent="0" eaLnBrk="1" hangingPunct="1">
              <a:defRPr/>
            </a:pPr>
            <a:r>
              <a:rPr lang="en-US" dirty="0" smtClean="0">
                <a:cs typeface="+mn-cs"/>
              </a:rPr>
              <a:t>Helpful background</a:t>
            </a:r>
          </a:p>
          <a:p>
            <a:pPr lvl="1" eaLnBrk="1" hangingPunct="1">
              <a:defRPr/>
            </a:pPr>
            <a:r>
              <a:rPr lang="en-US" dirty="0" smtClean="0"/>
              <a:t>familiarity with basic statistics</a:t>
            </a:r>
          </a:p>
          <a:p>
            <a:pPr lvl="1" eaLnBrk="1" hangingPunct="1">
              <a:defRPr/>
            </a:pPr>
            <a:r>
              <a:rPr lang="en-US" dirty="0" smtClean="0"/>
              <a:t>ability to read simple formal notations</a:t>
            </a:r>
          </a:p>
          <a:p>
            <a:pPr marL="0" indent="0" eaLnBrk="1" hangingPunct="1">
              <a:defRPr/>
            </a:pPr>
            <a:endParaRPr lang="en-US" sz="800" dirty="0" smtClean="0">
              <a:cs typeface="+mn-cs"/>
            </a:endParaRPr>
          </a:p>
          <a:p>
            <a:pPr marL="0" indent="0" eaLnBrk="1" hangingPunct="1">
              <a:defRPr/>
            </a:pPr>
            <a:r>
              <a:rPr lang="en-US" dirty="0" smtClean="0">
                <a:cs typeface="+mn-cs"/>
              </a:rPr>
              <a:t>Facilities</a:t>
            </a:r>
          </a:p>
          <a:p>
            <a:pPr lvl="1" eaLnBrk="1" hangingPunct="1">
              <a:defRPr/>
            </a:pPr>
            <a:r>
              <a:rPr lang="en-US" dirty="0" smtClean="0"/>
              <a:t>available development environment </a:t>
            </a:r>
          </a:p>
          <a:p>
            <a:pPr lvl="1" eaLnBrk="1" hangingPunct="1">
              <a:defRPr/>
            </a:pPr>
            <a:r>
              <a:rPr lang="en-US" dirty="0" smtClean="0"/>
              <a:t>Microsoft Word, Excel and Access capability</a:t>
            </a:r>
          </a:p>
        </p:txBody>
      </p:sp>
    </p:spTree>
    <p:extLst>
      <p:ext uri="{BB962C8B-B14F-4D97-AF65-F5344CB8AC3E}">
        <p14:creationId xmlns:p14="http://schemas.microsoft.com/office/powerpoint/2010/main" val="26230187"/>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09" name="Rectangle 5"/>
          <p:cNvSpPr>
            <a:spLocks noGrp="1" noChangeArrowheads="1"/>
          </p:cNvSpPr>
          <p:nvPr>
            <p:ph type="title"/>
          </p:nvPr>
        </p:nvSpPr>
        <p:spPr/>
        <p:txBody>
          <a:bodyPr/>
          <a:lstStyle/>
          <a:p>
            <a:pPr eaLnBrk="1" hangingPunct="1">
              <a:defRPr/>
            </a:pPr>
            <a:r>
              <a:rPr lang="en-US" smtClean="0">
                <a:cs typeface="+mj-cs"/>
              </a:rPr>
              <a:t>Course Topics</a:t>
            </a:r>
          </a:p>
        </p:txBody>
      </p:sp>
      <p:sp>
        <p:nvSpPr>
          <p:cNvPr id="456710" name="Rectangle 6"/>
          <p:cNvSpPr>
            <a:spLocks noGrp="1" noChangeArrowheads="1"/>
          </p:cNvSpPr>
          <p:nvPr>
            <p:ph sz="half" idx="1"/>
          </p:nvPr>
        </p:nvSpPr>
        <p:spPr/>
        <p:txBody>
          <a:bodyPr/>
          <a:lstStyle/>
          <a:p>
            <a:pPr marL="0" indent="0" eaLnBrk="1" hangingPunct="1">
              <a:defRPr/>
            </a:pPr>
            <a:r>
              <a:rPr lang="en-US" sz="2200" u="sng" smtClean="0">
                <a:cs typeface="+mn-cs"/>
              </a:rPr>
              <a:t>PSP Part I: Planning</a:t>
            </a:r>
          </a:p>
          <a:p>
            <a:pPr lvl="1" eaLnBrk="1" hangingPunct="1">
              <a:defRPr/>
            </a:pPr>
            <a:r>
              <a:rPr lang="en-US" sz="2200" smtClean="0"/>
              <a:t>Introduction to PSP</a:t>
            </a:r>
            <a:br>
              <a:rPr lang="en-US" sz="2200" smtClean="0"/>
            </a:br>
            <a:r>
              <a:rPr lang="en-US" sz="2200" smtClean="0"/>
              <a:t>and TSP</a:t>
            </a:r>
          </a:p>
          <a:p>
            <a:pPr lvl="1" eaLnBrk="1" hangingPunct="1">
              <a:defRPr/>
            </a:pPr>
            <a:r>
              <a:rPr lang="en-US" sz="2200" smtClean="0"/>
              <a:t>Size measurement</a:t>
            </a:r>
          </a:p>
          <a:p>
            <a:pPr lvl="1" eaLnBrk="1" hangingPunct="1">
              <a:defRPr/>
            </a:pPr>
            <a:r>
              <a:rPr lang="en-US" sz="2200" smtClean="0"/>
              <a:t>Estimating with</a:t>
            </a:r>
            <a:br>
              <a:rPr lang="en-US" sz="2200" smtClean="0"/>
            </a:br>
            <a:r>
              <a:rPr lang="en-US" sz="2200" smtClean="0"/>
              <a:t>PROBE I</a:t>
            </a:r>
          </a:p>
          <a:p>
            <a:pPr lvl="1" eaLnBrk="1" hangingPunct="1">
              <a:defRPr/>
            </a:pPr>
            <a:r>
              <a:rPr lang="en-US" sz="2200" smtClean="0"/>
              <a:t>Estimating with</a:t>
            </a:r>
            <a:br>
              <a:rPr lang="en-US" sz="2200" smtClean="0"/>
            </a:br>
            <a:r>
              <a:rPr lang="en-US" sz="2200" smtClean="0"/>
              <a:t>PROBE II</a:t>
            </a:r>
          </a:p>
          <a:p>
            <a:pPr lvl="1" eaLnBrk="1" hangingPunct="1">
              <a:defRPr/>
            </a:pPr>
            <a:r>
              <a:rPr lang="en-US" sz="2200" smtClean="0"/>
              <a:t>Using PSP data</a:t>
            </a:r>
          </a:p>
        </p:txBody>
      </p:sp>
      <p:sp>
        <p:nvSpPr>
          <p:cNvPr id="456711" name="Rectangle 7"/>
          <p:cNvSpPr>
            <a:spLocks noGrp="1" noChangeArrowheads="1"/>
          </p:cNvSpPr>
          <p:nvPr>
            <p:ph sz="half" idx="2"/>
          </p:nvPr>
        </p:nvSpPr>
        <p:spPr/>
        <p:txBody>
          <a:bodyPr/>
          <a:lstStyle/>
          <a:p>
            <a:pPr marL="0" indent="0" eaLnBrk="1" hangingPunct="1">
              <a:defRPr/>
            </a:pPr>
            <a:r>
              <a:rPr lang="en-US" sz="2200" u="sng" smtClean="0">
                <a:cs typeface="+mn-cs"/>
              </a:rPr>
              <a:t>PSP Part II: Quality</a:t>
            </a:r>
          </a:p>
          <a:p>
            <a:pPr lvl="1" eaLnBrk="1" hangingPunct="1">
              <a:defRPr/>
            </a:pPr>
            <a:r>
              <a:rPr lang="en-US" sz="2200" smtClean="0"/>
              <a:t>Software quality</a:t>
            </a:r>
          </a:p>
          <a:p>
            <a:pPr lvl="1" eaLnBrk="1" hangingPunct="1">
              <a:defRPr/>
            </a:pPr>
            <a:r>
              <a:rPr lang="en-US" sz="2200" smtClean="0"/>
              <a:t>State-machine design</a:t>
            </a:r>
            <a:br>
              <a:rPr lang="en-US" sz="2200" smtClean="0"/>
            </a:br>
            <a:r>
              <a:rPr lang="en-US" sz="2200" smtClean="0"/>
              <a:t>and verification</a:t>
            </a:r>
          </a:p>
          <a:p>
            <a:pPr lvl="1" eaLnBrk="1" hangingPunct="1">
              <a:defRPr/>
            </a:pPr>
            <a:r>
              <a:rPr lang="en-US" sz="2200" smtClean="0"/>
              <a:t>Design</a:t>
            </a:r>
          </a:p>
          <a:p>
            <a:pPr lvl="1" eaLnBrk="1" hangingPunct="1">
              <a:defRPr/>
            </a:pPr>
            <a:r>
              <a:rPr lang="en-US" sz="2200" smtClean="0"/>
              <a:t>Design verification</a:t>
            </a:r>
          </a:p>
          <a:p>
            <a:pPr lvl="1" eaLnBrk="1" hangingPunct="1">
              <a:defRPr/>
            </a:pPr>
            <a:r>
              <a:rPr lang="en-US" sz="2200" smtClean="0"/>
              <a:t>Using the TSP </a:t>
            </a:r>
          </a:p>
        </p:txBody>
      </p:sp>
    </p:spTree>
    <p:extLst>
      <p:ext uri="{BB962C8B-B14F-4D97-AF65-F5344CB8AC3E}">
        <p14:creationId xmlns:p14="http://schemas.microsoft.com/office/powerpoint/2010/main" val="182965188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8" name="Rectangle 4"/>
          <p:cNvSpPr>
            <a:spLocks noGrp="1" noChangeArrowheads="1"/>
          </p:cNvSpPr>
          <p:nvPr>
            <p:ph type="title"/>
          </p:nvPr>
        </p:nvSpPr>
        <p:spPr/>
        <p:txBody>
          <a:bodyPr/>
          <a:lstStyle/>
          <a:p>
            <a:pPr eaLnBrk="1" hangingPunct="1">
              <a:defRPr/>
            </a:pPr>
            <a:r>
              <a:rPr lang="en-US" smtClean="0">
                <a:cs typeface="+mj-cs"/>
              </a:rPr>
              <a:t>Course Structure</a:t>
            </a:r>
          </a:p>
        </p:txBody>
      </p:sp>
      <p:sp>
        <p:nvSpPr>
          <p:cNvPr id="431109" name="Rectangle 5"/>
          <p:cNvSpPr>
            <a:spLocks noGrp="1" noChangeArrowheads="1"/>
          </p:cNvSpPr>
          <p:nvPr>
            <p:ph idx="1"/>
          </p:nvPr>
        </p:nvSpPr>
        <p:spPr/>
        <p:txBody>
          <a:bodyPr/>
          <a:lstStyle/>
          <a:p>
            <a:pPr marL="0" indent="0" eaLnBrk="1" hangingPunct="1">
              <a:defRPr/>
            </a:pPr>
            <a:r>
              <a:rPr lang="en-US" smtClean="0">
                <a:cs typeface="+mn-cs"/>
              </a:rPr>
              <a:t>Pre-course reading assignment</a:t>
            </a:r>
          </a:p>
          <a:p>
            <a:pPr marL="0" indent="0" eaLnBrk="1" hangingPunct="1">
              <a:defRPr/>
            </a:pPr>
            <a:endParaRPr lang="en-US" smtClean="0">
              <a:cs typeface="+mn-cs"/>
            </a:endParaRPr>
          </a:p>
          <a:p>
            <a:pPr marL="0" indent="0" eaLnBrk="1" hangingPunct="1">
              <a:defRPr/>
            </a:pPr>
            <a:r>
              <a:rPr lang="en-US" smtClean="0">
                <a:cs typeface="+mn-cs"/>
              </a:rPr>
              <a:t>Typical course day</a:t>
            </a:r>
          </a:p>
          <a:p>
            <a:pPr lvl="1" eaLnBrk="1" hangingPunct="1">
              <a:defRPr/>
            </a:pPr>
            <a:r>
              <a:rPr lang="en-US" smtClean="0"/>
              <a:t>lecture:  review key topics from textbook</a:t>
            </a:r>
          </a:p>
          <a:p>
            <a:pPr lvl="1" eaLnBrk="1" hangingPunct="1">
              <a:defRPr/>
            </a:pPr>
            <a:r>
              <a:rPr lang="en-US" smtClean="0"/>
              <a:t>lab</a:t>
            </a:r>
          </a:p>
          <a:p>
            <a:pPr lvl="2" eaLnBrk="1" hangingPunct="1">
              <a:defRPr/>
            </a:pPr>
            <a:r>
              <a:rPr lang="en-US" smtClean="0"/>
              <a:t>process tutorial</a:t>
            </a:r>
          </a:p>
          <a:p>
            <a:pPr lvl="2" eaLnBrk="1" hangingPunct="1">
              <a:defRPr/>
            </a:pPr>
            <a:r>
              <a:rPr lang="en-US" smtClean="0"/>
              <a:t>Program or report assignment</a:t>
            </a:r>
          </a:p>
          <a:p>
            <a:pPr lvl="2" eaLnBrk="1" hangingPunct="1">
              <a:defRPr/>
            </a:pPr>
            <a:r>
              <a:rPr lang="en-US" smtClean="0"/>
              <a:t>lab work</a:t>
            </a:r>
          </a:p>
          <a:p>
            <a:pPr marL="0" indent="0" eaLnBrk="1" hangingPunct="1">
              <a:defRPr/>
            </a:pPr>
            <a:endParaRPr lang="en-US" smtClean="0">
              <a:cs typeface="+mn-cs"/>
            </a:endParaRPr>
          </a:p>
          <a:p>
            <a:pPr marL="0" indent="0" eaLnBrk="1" hangingPunct="1">
              <a:defRPr/>
            </a:pPr>
            <a:r>
              <a:rPr lang="en-US" smtClean="0">
                <a:cs typeface="+mn-cs"/>
              </a:rPr>
              <a:t>Post-course homework</a:t>
            </a:r>
          </a:p>
        </p:txBody>
      </p:sp>
    </p:spTree>
    <p:extLst>
      <p:ext uri="{BB962C8B-B14F-4D97-AF65-F5344CB8AC3E}">
        <p14:creationId xmlns:p14="http://schemas.microsoft.com/office/powerpoint/2010/main" val="361024182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SEI_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Template.potx" id="{6350BFF4-E8D7-47FD-AABE-126769806450}" vid="{26473FC7-0B68-46E0-BC14-81CE8A24CB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110</TotalTime>
  <Words>829</Words>
  <Application>Microsoft Office PowerPoint</Application>
  <PresentationFormat>On-screen Show (4:3)</PresentationFormat>
  <Paragraphs>224</Paragraphs>
  <Slides>20</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MS PGothic</vt:lpstr>
      <vt:lpstr>Arial</vt:lpstr>
      <vt:lpstr>Calibri</vt:lpstr>
      <vt:lpstr>Times New Roman</vt:lpstr>
      <vt:lpstr>SEI_Template</vt:lpstr>
      <vt:lpstr>Course Overview</vt:lpstr>
      <vt:lpstr>PowerPoint Presentation</vt:lpstr>
      <vt:lpstr>PowerPoint Presentation</vt:lpstr>
      <vt:lpstr>Introductions</vt:lpstr>
      <vt:lpstr>PSP Course Objectives</vt:lpstr>
      <vt:lpstr>SEI-Certified PSP Developer</vt:lpstr>
      <vt:lpstr>General Course Information</vt:lpstr>
      <vt:lpstr>Course Topics</vt:lpstr>
      <vt:lpstr>Course Structure</vt:lpstr>
      <vt:lpstr>Student Evaluation</vt:lpstr>
      <vt:lpstr>Instructor Availability</vt:lpstr>
      <vt:lpstr>Expectations</vt:lpstr>
      <vt:lpstr>Ground Rules for Class</vt:lpstr>
      <vt:lpstr>Course Agenda - Week 2 Day 6</vt:lpstr>
      <vt:lpstr>Course Agenda - Week 2 Day 7</vt:lpstr>
      <vt:lpstr>Course Agenda - Week 2 Day 8</vt:lpstr>
      <vt:lpstr>Course Agenda - Week 2 Day 9</vt:lpstr>
      <vt:lpstr>Course Agenda - Week 2 Day 10</vt:lpstr>
      <vt:lpstr>Post-Course Homework</vt:lpstr>
      <vt:lpstr>Post-Course Schedule</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22</cp:revision>
  <cp:lastPrinted>2015-11-05T19:18:24Z</cp:lastPrinted>
  <dcterms:created xsi:type="dcterms:W3CDTF">2016-03-14T18:33:10Z</dcterms:created>
  <dcterms:modified xsi:type="dcterms:W3CDTF">2018-09-06T00:13:20Z</dcterms:modified>
</cp:coreProperties>
</file>